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omments/comment1.xml" ContentType="application/vnd.openxmlformats-officedocument.presentationml.comments+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33" r:id="rId1"/>
  </p:sldMasterIdLst>
  <p:notesMasterIdLst>
    <p:notesMasterId r:id="rId11"/>
  </p:notesMasterIdLst>
  <p:handoutMasterIdLst>
    <p:handoutMasterId r:id="rId12"/>
  </p:handout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Gingerlee (Ginger) Lackey" initials=""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517" autoAdjust="0"/>
    <p:restoredTop sz="94660"/>
  </p:normalViewPr>
  <p:slideViewPr>
    <p:cSldViewPr>
      <p:cViewPr>
        <p:scale>
          <a:sx n="72" d="100"/>
          <a:sy n="72" d="100"/>
        </p:scale>
        <p:origin x="-1242" y="24"/>
      </p:cViewPr>
      <p:guideLst>
        <p:guide orient="horz" pos="2160"/>
        <p:guide pos="2880"/>
      </p:guideLst>
    </p:cSldViewPr>
  </p:slideViewPr>
  <p:notesTextViewPr>
    <p:cViewPr>
      <p:scale>
        <a:sx n="1" d="1"/>
        <a:sy n="1" d="1"/>
      </p:scale>
      <p:origin x="0" y="0"/>
    </p:cViewPr>
  </p:notesTextViewPr>
  <p:notesViewPr>
    <p:cSldViewPr>
      <p:cViewPr varScale="1">
        <p:scale>
          <a:sx n="53" d="100"/>
          <a:sy n="53" d="100"/>
        </p:scale>
        <p:origin x="-2868" y="-90"/>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omments/comment1.xml><?xml version="1.0" encoding="utf-8"?>
<p:cmLst xmlns:a="http://schemas.openxmlformats.org/drawingml/2006/main" xmlns:r="http://schemas.openxmlformats.org/officeDocument/2006/relationships" xmlns:p="http://schemas.openxmlformats.org/presentationml/2006/main">
  <p:cm authorId="0" idx="1">
    <p:pos x="6000" y="0"/>
    <p:text>Is this title OK?  Do you think we should make it horizontal since she insists on plain boring black and white slides</p:text>
  </p:cm>
</p:cmLst>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B5C48BCF-0AFF-4B29-A357-3C193B6E4849}" type="datetimeFigureOut">
              <a:rPr lang="en-US" smtClean="0"/>
              <a:t>6/10/2013</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76C2ED61-1009-4D49-A81C-1F67384BBA15}" type="slidenum">
              <a:rPr lang="en-US" smtClean="0"/>
              <a:t>‹#›</a:t>
            </a:fld>
            <a:endParaRPr lang="en-US"/>
          </a:p>
        </p:txBody>
      </p:sp>
    </p:spTree>
    <p:extLst>
      <p:ext uri="{BB962C8B-B14F-4D97-AF65-F5344CB8AC3E}">
        <p14:creationId xmlns:p14="http://schemas.microsoft.com/office/powerpoint/2010/main" val="3672854586"/>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3972077864"/>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5"/>
        <p:cNvGrpSpPr/>
        <p:nvPr/>
      </p:nvGrpSpPr>
      <p:grpSpPr>
        <a:xfrm>
          <a:off x="0" y="0"/>
          <a:ext cx="0" cy="0"/>
          <a:chOff x="0" y="0"/>
          <a:chExt cx="0" cy="0"/>
        </a:xfrm>
      </p:grpSpPr>
      <p:sp>
        <p:nvSpPr>
          <p:cNvPr id="26" name="Shape 26"/>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7" name="Shape 2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1"/>
        <p:cNvGrpSpPr/>
        <p:nvPr/>
      </p:nvGrpSpPr>
      <p:grpSpPr>
        <a:xfrm>
          <a:off x="0" y="0"/>
          <a:ext cx="0" cy="0"/>
          <a:chOff x="0" y="0"/>
          <a:chExt cx="0" cy="0"/>
        </a:xfrm>
      </p:grpSpPr>
      <p:sp>
        <p:nvSpPr>
          <p:cNvPr id="32" name="Shape 32"/>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3" name="Shape 3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7"/>
        <p:cNvGrpSpPr/>
        <p:nvPr/>
      </p:nvGrpSpPr>
      <p:grpSpPr>
        <a:xfrm>
          <a:off x="0" y="0"/>
          <a:ext cx="0" cy="0"/>
          <a:chOff x="0" y="0"/>
          <a:chExt cx="0" cy="0"/>
        </a:xfrm>
      </p:grpSpPr>
      <p:sp>
        <p:nvSpPr>
          <p:cNvPr id="38" name="Shape 38"/>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9" name="Shape 3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3"/>
        <p:cNvGrpSpPr/>
        <p:nvPr/>
      </p:nvGrpSpPr>
      <p:grpSpPr>
        <a:xfrm>
          <a:off x="0" y="0"/>
          <a:ext cx="0" cy="0"/>
          <a:chOff x="0" y="0"/>
          <a:chExt cx="0" cy="0"/>
        </a:xfrm>
      </p:grpSpPr>
      <p:sp>
        <p:nvSpPr>
          <p:cNvPr id="44" name="Shape 4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5" name="Shape 4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9"/>
        <p:cNvGrpSpPr/>
        <p:nvPr/>
      </p:nvGrpSpPr>
      <p:grpSpPr>
        <a:xfrm>
          <a:off x="0" y="0"/>
          <a:ext cx="0" cy="0"/>
          <a:chOff x="0" y="0"/>
          <a:chExt cx="0" cy="0"/>
        </a:xfrm>
      </p:grpSpPr>
      <p:sp>
        <p:nvSpPr>
          <p:cNvPr id="50" name="Shape 50"/>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1" name="Shape 5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7" name="Shape 5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1"/>
        <p:cNvGrpSpPr/>
        <p:nvPr/>
      </p:nvGrpSpPr>
      <p:grpSpPr>
        <a:xfrm>
          <a:off x="0" y="0"/>
          <a:ext cx="0" cy="0"/>
          <a:chOff x="0" y="0"/>
          <a:chExt cx="0" cy="0"/>
        </a:xfrm>
      </p:grpSpPr>
      <p:sp>
        <p:nvSpPr>
          <p:cNvPr id="62" name="Shape 62"/>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3" name="Shape 6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7"/>
        <p:cNvGrpSpPr/>
        <p:nvPr/>
      </p:nvGrpSpPr>
      <p:grpSpPr>
        <a:xfrm>
          <a:off x="0" y="0"/>
          <a:ext cx="0" cy="0"/>
          <a:chOff x="0" y="0"/>
          <a:chExt cx="0" cy="0"/>
        </a:xfrm>
      </p:grpSpPr>
      <p:sp>
        <p:nvSpPr>
          <p:cNvPr id="68" name="Shape 68"/>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9" name="Shape 6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3"/>
        <p:cNvGrpSpPr/>
        <p:nvPr/>
      </p:nvGrpSpPr>
      <p:grpSpPr>
        <a:xfrm>
          <a:off x="0" y="0"/>
          <a:ext cx="0" cy="0"/>
          <a:chOff x="0" y="0"/>
          <a:chExt cx="0" cy="0"/>
        </a:xfrm>
      </p:grpSpPr>
      <p:sp>
        <p:nvSpPr>
          <p:cNvPr id="74" name="Shape 7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5" name="Shape 7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7D0065BE-0657-4A47-90AD-C21C55E16B19}" type="datetime4">
              <a:rPr lang="en-US" smtClean="0"/>
              <a:pPr/>
              <a:t>June 10, 2013</a:t>
            </a:fld>
            <a:endParaRPr lang="en-US"/>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en-US"/>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2754ED01-E2A0-4C1E-8E21-014B99041579}"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A16C3AA4-67BE-44F7-809A-3582401494AF}" type="datetime4">
              <a:rPr lang="en-US" smtClean="0"/>
              <a:pPr/>
              <a:t>June 10, 2013</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2754ED01-E2A0-4C1E-8E21-014B99041579}"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25172EEB-1769-4776-AD69-E7C1260563EB}" type="datetime4">
              <a:rPr lang="en-US" smtClean="0"/>
              <a:pPr/>
              <a:t>June 10, 2013</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2754ED01-E2A0-4C1E-8E21-014B99041579}"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matchingName="tx" type="tx">
  <p:cSld name="tx">
    <p:spTree>
      <p:nvGrpSpPr>
        <p:cNvPr id="1" name="Shape 10"/>
        <p:cNvGrpSpPr/>
        <p:nvPr/>
      </p:nvGrpSpPr>
      <p:grpSpPr>
        <a:xfrm>
          <a:off x="0" y="0"/>
          <a:ext cx="0" cy="0"/>
          <a:chOff x="0" y="0"/>
          <a:chExt cx="0" cy="0"/>
        </a:xfrm>
      </p:grpSpPr>
      <p:sp>
        <p:nvSpPr>
          <p:cNvPr id="11" name="Shape 11"/>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algn="l" rtl="0">
              <a:spcBef>
                <a:spcPts val="0"/>
              </a:spcBef>
              <a:buSzPct val="100000"/>
              <a:buFont typeface="Arial"/>
              <a:buNone/>
              <a:defRPr sz="3600" b="1">
                <a:solidFill>
                  <a:schemeClr val="dk1"/>
                </a:solidFill>
                <a:latin typeface="Arial"/>
                <a:ea typeface="Arial"/>
                <a:cs typeface="Arial"/>
                <a:sym typeface="Arial"/>
              </a:defRPr>
            </a:lvl1pPr>
            <a:lvl2pPr algn="l" rtl="0">
              <a:spcBef>
                <a:spcPts val="0"/>
              </a:spcBef>
              <a:buSzPct val="100000"/>
              <a:buFont typeface="Arial"/>
              <a:buNone/>
              <a:defRPr sz="3600" b="1">
                <a:solidFill>
                  <a:schemeClr val="dk1"/>
                </a:solidFill>
                <a:latin typeface="Arial"/>
                <a:ea typeface="Arial"/>
                <a:cs typeface="Arial"/>
                <a:sym typeface="Arial"/>
              </a:defRPr>
            </a:lvl2pPr>
            <a:lvl3pPr algn="l" rtl="0">
              <a:spcBef>
                <a:spcPts val="0"/>
              </a:spcBef>
              <a:buSzPct val="100000"/>
              <a:buFont typeface="Arial"/>
              <a:buNone/>
              <a:defRPr sz="3600" b="1">
                <a:solidFill>
                  <a:schemeClr val="dk1"/>
                </a:solidFill>
                <a:latin typeface="Arial"/>
                <a:ea typeface="Arial"/>
                <a:cs typeface="Arial"/>
                <a:sym typeface="Arial"/>
              </a:defRPr>
            </a:lvl3pPr>
            <a:lvl4pPr algn="l" rtl="0">
              <a:spcBef>
                <a:spcPts val="0"/>
              </a:spcBef>
              <a:buSzPct val="100000"/>
              <a:buFont typeface="Arial"/>
              <a:buNone/>
              <a:defRPr sz="3600" b="1">
                <a:solidFill>
                  <a:schemeClr val="dk1"/>
                </a:solidFill>
                <a:latin typeface="Arial"/>
                <a:ea typeface="Arial"/>
                <a:cs typeface="Arial"/>
                <a:sym typeface="Arial"/>
              </a:defRPr>
            </a:lvl4pPr>
            <a:lvl5pPr algn="l" rtl="0">
              <a:spcBef>
                <a:spcPts val="0"/>
              </a:spcBef>
              <a:buSzPct val="100000"/>
              <a:buFont typeface="Arial"/>
              <a:buNone/>
              <a:defRPr sz="3600" b="1">
                <a:solidFill>
                  <a:schemeClr val="dk1"/>
                </a:solidFill>
                <a:latin typeface="Arial"/>
                <a:ea typeface="Arial"/>
                <a:cs typeface="Arial"/>
                <a:sym typeface="Arial"/>
              </a:defRPr>
            </a:lvl5pPr>
            <a:lvl6pPr algn="l" rtl="0">
              <a:spcBef>
                <a:spcPts val="0"/>
              </a:spcBef>
              <a:buSzPct val="100000"/>
              <a:buFont typeface="Arial"/>
              <a:buNone/>
              <a:defRPr sz="3600" b="1">
                <a:solidFill>
                  <a:schemeClr val="dk1"/>
                </a:solidFill>
                <a:latin typeface="Arial"/>
                <a:ea typeface="Arial"/>
                <a:cs typeface="Arial"/>
                <a:sym typeface="Arial"/>
              </a:defRPr>
            </a:lvl6pPr>
            <a:lvl7pPr algn="l" rtl="0">
              <a:spcBef>
                <a:spcPts val="0"/>
              </a:spcBef>
              <a:buSzPct val="100000"/>
              <a:buFont typeface="Arial"/>
              <a:buNone/>
              <a:defRPr sz="3600" b="1">
                <a:solidFill>
                  <a:schemeClr val="dk1"/>
                </a:solidFill>
                <a:latin typeface="Arial"/>
                <a:ea typeface="Arial"/>
                <a:cs typeface="Arial"/>
                <a:sym typeface="Arial"/>
              </a:defRPr>
            </a:lvl7pPr>
            <a:lvl8pPr algn="l" rtl="0">
              <a:spcBef>
                <a:spcPts val="0"/>
              </a:spcBef>
              <a:buSzPct val="100000"/>
              <a:buFont typeface="Arial"/>
              <a:buNone/>
              <a:defRPr sz="3600" b="1">
                <a:solidFill>
                  <a:schemeClr val="dk1"/>
                </a:solidFill>
                <a:latin typeface="Arial"/>
                <a:ea typeface="Arial"/>
                <a:cs typeface="Arial"/>
                <a:sym typeface="Arial"/>
              </a:defRPr>
            </a:lvl8pPr>
            <a:lvl9pPr algn="l" rtl="0">
              <a:spcBef>
                <a:spcPts val="0"/>
              </a:spcBef>
              <a:buSzPct val="100000"/>
              <a:buFont typeface="Arial"/>
              <a:buNone/>
              <a:defRPr sz="3600" b="1">
                <a:solidFill>
                  <a:schemeClr val="dk1"/>
                </a:solidFill>
                <a:latin typeface="Arial"/>
                <a:ea typeface="Arial"/>
                <a:cs typeface="Arial"/>
                <a:sym typeface="Arial"/>
              </a:defRPr>
            </a:lvl9pPr>
          </a:lstStyle>
          <a:p>
            <a:endParaRPr/>
          </a:p>
        </p:txBody>
      </p:sp>
      <p:sp>
        <p:nvSpPr>
          <p:cNvPr id="12" name="Shape 12"/>
          <p:cNvSpPr txBox="1">
            <a:spLocks noGrp="1"/>
          </p:cNvSpPr>
          <p:nvPr>
            <p:ph type="body" idx="1"/>
          </p:nvPr>
        </p:nvSpPr>
        <p:spPr>
          <a:xfrm>
            <a:off x="457200" y="1600200"/>
            <a:ext cx="8229600" cy="4967574"/>
          </a:xfrm>
          <a:prstGeom prst="rect">
            <a:avLst/>
          </a:prstGeom>
          <a:noFill/>
          <a:ln>
            <a:noFill/>
          </a:ln>
        </p:spPr>
        <p:txBody>
          <a:bodyPr lIns="91425" tIns="91425" rIns="91425" bIns="91425" anchor="t" anchorCtr="0"/>
          <a:lstStyle>
            <a:lvl1pPr rtl="0">
              <a:defRPr/>
            </a:lvl1pPr>
            <a:lvl2pPr marL="742950" indent="-285750" rtl="0">
              <a:defRPr/>
            </a:lvl2pPr>
            <a:lvl3pPr marL="1143000" indent="-228600" rtl="0">
              <a:defRPr/>
            </a:lvl3pPr>
            <a:lvl4pPr marL="1600200" indent="-228600" rtl="0">
              <a:defRPr/>
            </a:lvl4pPr>
            <a:lvl5pPr rtl="0">
              <a:defRPr sz="1800"/>
            </a:lvl5pPr>
            <a:lvl6pPr rtl="0">
              <a:defRPr sz="1800"/>
            </a:lvl6pPr>
            <a:lvl7pPr rtl="0">
              <a:defRPr sz="1800"/>
            </a:lvl7pPr>
            <a:lvl8pPr rtl="0">
              <a:defRPr sz="1800"/>
            </a:lvl8pPr>
            <a:lvl9pPr rtl="0">
              <a:defRPr sz="1800"/>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D47BB8AF-C16A-4836-A92D-61834B5F0BA5}" type="datetime4">
              <a:rPr lang="en-US" smtClean="0"/>
              <a:pPr/>
              <a:t>June 10, 2013</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2754ED01-E2A0-4C1E-8E21-014B99041579}" type="slidenum">
              <a:rPr lang="en-US" smtClean="0"/>
              <a:pPr/>
              <a:t>‹#›</a:t>
            </a:fld>
            <a:endParaRPr lang="en-US"/>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647D2193-4505-4A75-99BB-880C6989A757}" type="datetime4">
              <a:rPr lang="en-US" smtClean="0"/>
              <a:pPr/>
              <a:t>June 10, 2013</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2754ED01-E2A0-4C1E-8E21-014B99041579}" type="slidenum">
              <a:rPr lang="en-US" smtClean="0"/>
              <a:pPr/>
              <a:t>‹#›</a:t>
            </a:fld>
            <a:endParaRPr lang="en-US"/>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113A18F4-33C3-445B-924C-31108C51719C}" type="datetime4">
              <a:rPr lang="en-US" smtClean="0"/>
              <a:pPr/>
              <a:t>June 10, 2013</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2754ED01-E2A0-4C1E-8E21-014B99041579}" type="slidenum">
              <a:rPr lang="en-US" smtClean="0"/>
              <a:pPr/>
              <a:t>‹#›</a:t>
            </a:fld>
            <a:endParaRPr lang="en-US"/>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3AF7543A-E259-478F-9E0D-57BA40E442B7}" type="datetime4">
              <a:rPr lang="en-US" smtClean="0"/>
              <a:pPr/>
              <a:t>June 10, 2013</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2754ED01-E2A0-4C1E-8E21-014B99041579}"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1EFB012D-77A1-44B0-BB26-329BA1EE55C9}" type="datetime4">
              <a:rPr lang="en-US" smtClean="0"/>
              <a:pPr/>
              <a:t>June 10, 2013</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2754ED01-E2A0-4C1E-8E21-014B99041579}" type="slidenum">
              <a:rPr lang="en-US" smtClean="0"/>
              <a:pPr/>
              <a:t>‹#›</a:t>
            </a:fld>
            <a:endParaRPr lang="en-US"/>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94B7499E-3031-413E-B01E-B94970708CAA}" type="datetime4">
              <a:rPr lang="en-US" smtClean="0"/>
              <a:pPr/>
              <a:t>June 10, 2013</a:t>
            </a:fld>
            <a:endParaRPr lang="en-US"/>
          </a:p>
        </p:txBody>
      </p:sp>
      <p:sp>
        <p:nvSpPr>
          <p:cNvPr id="3" name="Footer Placeholder 2"/>
          <p:cNvSpPr>
            <a:spLocks noGrp="1"/>
          </p:cNvSpPr>
          <p:nvPr>
            <p:ph type="ftr" sz="quarter" idx="11"/>
          </p:nvPr>
        </p:nvSpPr>
        <p:spPr/>
        <p:txBody>
          <a:bodyPr/>
          <a:lstStyle>
            <a:extLst/>
          </a:lstStyle>
          <a:p>
            <a:endParaRPr lang="en-US"/>
          </a:p>
        </p:txBody>
      </p:sp>
      <p:sp>
        <p:nvSpPr>
          <p:cNvPr id="4" name="Slide Number Placeholder 3"/>
          <p:cNvSpPr>
            <a:spLocks noGrp="1"/>
          </p:cNvSpPr>
          <p:nvPr>
            <p:ph type="sldNum" sz="quarter" idx="12"/>
          </p:nvPr>
        </p:nvSpPr>
        <p:spPr/>
        <p:txBody>
          <a:bodyPr/>
          <a:lstStyle>
            <a:extLst/>
          </a:lstStyle>
          <a:p>
            <a:fld id="{2754ED01-E2A0-4C1E-8E21-014B99041579}"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DC7EAB0C-2220-4D0E-A0DD-DB7FA0F742F4}" type="datetime4">
              <a:rPr lang="en-US" smtClean="0"/>
              <a:pPr/>
              <a:t>June 10, 2013</a:t>
            </a:fld>
            <a:endParaRPr lang="en-US"/>
          </a:p>
        </p:txBody>
      </p:sp>
      <p:sp>
        <p:nvSpPr>
          <p:cNvPr id="6" name="Footer Placeholder 5"/>
          <p:cNvSpPr>
            <a:spLocks noGrp="1"/>
          </p:cNvSpPr>
          <p:nvPr>
            <p:ph type="ftr" sz="quarter" idx="11"/>
          </p:nvPr>
        </p:nvSpPr>
        <p:spPr/>
        <p:txBody>
          <a:bodyPr/>
          <a:lstStyle>
            <a:extLst/>
          </a:lstStyle>
          <a:p>
            <a:endParaRPr lang="en-US" dirty="0"/>
          </a:p>
        </p:txBody>
      </p:sp>
      <p:sp>
        <p:nvSpPr>
          <p:cNvPr id="7" name="Slide Number Placeholder 6"/>
          <p:cNvSpPr>
            <a:spLocks noGrp="1"/>
          </p:cNvSpPr>
          <p:nvPr>
            <p:ph type="sldNum" sz="quarter" idx="12"/>
          </p:nvPr>
        </p:nvSpPr>
        <p:spPr/>
        <p:txBody>
          <a:bodyPr/>
          <a:lstStyle>
            <a:extLst/>
          </a:lstStyle>
          <a:p>
            <a:fld id="{2754ED01-E2A0-4C1E-8E21-014B99041579}" type="slidenum">
              <a:rPr lang="en-US" smtClean="0"/>
              <a:pPr/>
              <a:t>‹#›</a:t>
            </a:fld>
            <a:endParaRPr 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E3416D63-31BF-4B94-B6C5-E20B2C63F515}" type="datetime4">
              <a:rPr lang="en-US" smtClean="0"/>
              <a:pPr/>
              <a:t>June 10, 2013</a:t>
            </a:fld>
            <a:endParaRPr lang="en-US"/>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n-US"/>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2754ED01-E2A0-4C1E-8E21-014B99041579}" type="slidenum">
              <a:rPr lang="en-US" smtClean="0"/>
              <a:pPr/>
              <a:t>‹#›</a:t>
            </a:fld>
            <a:endParaRPr lang="en-US"/>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Freef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ight Triangle 9"/>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1.jpe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Free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ight Triangle 13"/>
          <p:cNvSpPr>
            <a:spLocks/>
          </p:cNvSpPr>
          <p:nvPr/>
        </p:nvSpPr>
        <p:spPr bwMode="auto">
          <a:xfrm>
            <a:off x="-6042" y="5791253"/>
            <a:ext cx="3402314" cy="1080868"/>
          </a:xfrm>
          <a:prstGeom prst="rtTriangle">
            <a:avLst/>
          </a:prstGeom>
          <a:blipFill>
            <a:blip r:embed="rId14">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62B1B13E-D5AF-485E-81A1-82A140076526}" type="datetime4">
              <a:rPr lang="en-US" smtClean="0"/>
              <a:pPr/>
              <a:t>June 10, 2013</a:t>
            </a:fld>
            <a:endParaRPr lang="en-US" dirty="0"/>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n-US" dirty="0"/>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2754ED01-E2A0-4C1E-8E21-014B99041579}"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734" r:id="rId1"/>
    <p:sldLayoutId id="2147483735" r:id="rId2"/>
    <p:sldLayoutId id="2147483736" r:id="rId3"/>
    <p:sldLayoutId id="2147483737" r:id="rId4"/>
    <p:sldLayoutId id="2147483738" r:id="rId5"/>
    <p:sldLayoutId id="2147483739" r:id="rId6"/>
    <p:sldLayoutId id="2147483740" r:id="rId7"/>
    <p:sldLayoutId id="2147483741" r:id="rId8"/>
    <p:sldLayoutId id="2147483742" r:id="rId9"/>
    <p:sldLayoutId id="2147483743" r:id="rId10"/>
    <p:sldLayoutId id="2147483744" r:id="rId11"/>
    <p:sldLayoutId id="2147483745" r:id="rId12"/>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3" Type="http://schemas.openxmlformats.org/officeDocument/2006/relationships/comments" Target="../comments/comment1.xml"/><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22"/>
        <p:cNvGrpSpPr/>
        <p:nvPr/>
      </p:nvGrpSpPr>
      <p:grpSpPr>
        <a:xfrm>
          <a:off x="0" y="0"/>
          <a:ext cx="0" cy="0"/>
          <a:chOff x="0" y="0"/>
          <a:chExt cx="0" cy="0"/>
        </a:xfrm>
      </p:grpSpPr>
      <p:sp>
        <p:nvSpPr>
          <p:cNvPr id="23" name="Shape 23"/>
          <p:cNvSpPr txBox="1">
            <a:spLocks noGrp="1"/>
          </p:cNvSpPr>
          <p:nvPr>
            <p:ph type="subTitle" idx="1"/>
          </p:nvPr>
        </p:nvSpPr>
        <p:spPr>
          <a:xfrm>
            <a:off x="685800" y="3990525"/>
            <a:ext cx="7772400" cy="842400"/>
          </a:xfrm>
          <a:prstGeom prst="rect">
            <a:avLst/>
          </a:prstGeom>
        </p:spPr>
        <p:txBody>
          <a:bodyPr lIns="91425" tIns="91425" rIns="91425" bIns="91425" anchor="t" anchorCtr="0">
            <a:noAutofit/>
          </a:bodyPr>
          <a:lstStyle/>
          <a:p>
            <a:pPr marL="914400" lvl="0" indent="0" rtl="0">
              <a:buNone/>
            </a:pPr>
            <a:r>
              <a:rPr lang="en"/>
              <a:t>Nina Halbrooks &amp; Ginger Lackey</a:t>
            </a:r>
          </a:p>
          <a:p>
            <a:pPr marL="914400" indent="0">
              <a:buNone/>
            </a:pPr>
            <a:r>
              <a:rPr lang="en"/>
              <a:t>The University of Alabama</a:t>
            </a:r>
          </a:p>
        </p:txBody>
      </p:sp>
      <p:sp>
        <p:nvSpPr>
          <p:cNvPr id="2" name="TextBox 1"/>
          <p:cNvSpPr txBox="1"/>
          <p:nvPr/>
        </p:nvSpPr>
        <p:spPr>
          <a:xfrm>
            <a:off x="304800" y="1066800"/>
            <a:ext cx="8153400" cy="1877437"/>
          </a:xfrm>
          <a:prstGeom prst="rect">
            <a:avLst/>
          </a:prstGeom>
          <a:solidFill>
            <a:schemeClr val="bg1">
              <a:alpha val="90000"/>
            </a:schemeClr>
          </a:solidFill>
        </p:spPr>
        <p:txBody>
          <a:bodyPr wrap="square" rtlCol="0">
            <a:spAutoFit/>
          </a:bodyPr>
          <a:lstStyle/>
          <a:p>
            <a:pPr lvl="0" algn="ctr"/>
            <a:r>
              <a:rPr lang="en" sz="4800" dirty="0"/>
              <a:t>Visible Learning: </a:t>
            </a:r>
          </a:p>
          <a:p>
            <a:pPr lvl="0" algn="ctr"/>
            <a:r>
              <a:rPr lang="en" sz="4800" dirty="0"/>
              <a:t>Teachers Make a </a:t>
            </a:r>
            <a:r>
              <a:rPr lang="en" sz="4800" dirty="0" smtClean="0"/>
              <a:t>Difference</a:t>
            </a:r>
            <a:endParaRPr lang="en" sz="2000" dirty="0"/>
          </a:p>
          <a:p>
            <a:endParaRPr lang="en-US" sz="2000" dirty="0"/>
          </a:p>
        </p:txBody>
      </p:sp>
    </p:spTree>
  </p:cSld>
  <p:clrMapOvr>
    <a:masterClrMapping/>
  </p:clrMapOvr>
  <p:transition spd="slow">
    <p:cut/>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28"/>
        <p:cNvGrpSpPr/>
        <p:nvPr/>
      </p:nvGrpSpPr>
      <p:grpSpPr>
        <a:xfrm>
          <a:off x="0" y="0"/>
          <a:ext cx="0" cy="0"/>
          <a:chOff x="0" y="0"/>
          <a:chExt cx="0" cy="0"/>
        </a:xfrm>
      </p:grpSpPr>
      <p:sp>
        <p:nvSpPr>
          <p:cNvPr id="29" name="Shape 29"/>
          <p:cNvSpPr txBox="1">
            <a:spLocks noGrp="1"/>
          </p:cNvSpPr>
          <p:nvPr>
            <p:ph type="title"/>
          </p:nvPr>
        </p:nvSpPr>
        <p:spPr>
          <a:prstGeom prst="rect">
            <a:avLst/>
          </a:prstGeom>
        </p:spPr>
        <p:txBody>
          <a:bodyPr lIns="91425" tIns="91425" rIns="91425" bIns="91425" anchor="b" anchorCtr="0">
            <a:noAutofit/>
          </a:bodyPr>
          <a:lstStyle/>
          <a:p>
            <a:pPr>
              <a:buNone/>
            </a:pPr>
            <a:r>
              <a:rPr lang="en" dirty="0"/>
              <a:t>Introduction </a:t>
            </a:r>
          </a:p>
        </p:txBody>
      </p:sp>
      <p:sp>
        <p:nvSpPr>
          <p:cNvPr id="30" name="Shape 30"/>
          <p:cNvSpPr txBox="1">
            <a:spLocks noGrp="1"/>
          </p:cNvSpPr>
          <p:nvPr>
            <p:ph type="body" idx="1"/>
          </p:nvPr>
        </p:nvSpPr>
        <p:spPr>
          <a:prstGeom prst="rect">
            <a:avLst/>
          </a:prstGeom>
          <a:noFill/>
        </p:spPr>
        <p:txBody>
          <a:bodyPr lIns="91425" tIns="91425" rIns="91425" bIns="91425" anchor="ctr" anchorCtr="0">
            <a:noAutofit/>
          </a:bodyPr>
          <a:lstStyle/>
          <a:p>
            <a:pPr lvl="0" rtl="0">
              <a:lnSpc>
                <a:spcPct val="150000"/>
              </a:lnSpc>
              <a:spcBef>
                <a:spcPts val="0"/>
              </a:spcBef>
              <a:buClr>
                <a:srgbClr val="000000"/>
              </a:buClr>
              <a:buSzPct val="36666"/>
              <a:buFont typeface="Arial"/>
              <a:buNone/>
            </a:pPr>
            <a:r>
              <a:rPr lang="en" dirty="0" smtClean="0">
                <a:solidFill>
                  <a:srgbClr val="000000"/>
                </a:solidFill>
              </a:rPr>
              <a:t>"</a:t>
            </a:r>
            <a:r>
              <a:rPr lang="en" dirty="0">
                <a:solidFill>
                  <a:srgbClr val="000000"/>
                </a:solidFill>
              </a:rPr>
              <a:t>The major message is simple--what teachers do matters.  However, this has become a cliche that masks the fact that the greatest source of variance in our system relates to</a:t>
            </a:r>
          </a:p>
          <a:p>
            <a:pPr lvl="0" rtl="0">
              <a:lnSpc>
                <a:spcPct val="150000"/>
              </a:lnSpc>
              <a:spcBef>
                <a:spcPts val="0"/>
              </a:spcBef>
              <a:buClr>
                <a:srgbClr val="000000"/>
              </a:buClr>
              <a:buSzPct val="36666"/>
              <a:buFont typeface="Arial"/>
              <a:buNone/>
            </a:pPr>
            <a:r>
              <a:rPr lang="en" dirty="0">
                <a:solidFill>
                  <a:srgbClr val="000000"/>
                </a:solidFill>
              </a:rPr>
              <a:t>teachers -they can vary in major ways.”</a:t>
            </a:r>
            <a:r>
              <a:rPr lang="en" dirty="0">
                <a:solidFill>
                  <a:srgbClr val="393736"/>
                </a:solidFill>
              </a:rPr>
              <a:t> (Hattie, 2009, p. 22)</a:t>
            </a:r>
          </a:p>
          <a:p>
            <a:endParaRPr lang="en" dirty="0">
              <a:solidFill>
                <a:srgbClr val="393736"/>
              </a:solidFill>
            </a:endParaRPr>
          </a:p>
          <a:p>
            <a:endParaRPr lang="en" dirty="0">
              <a:solidFill>
                <a:srgbClr val="393736"/>
              </a:solidFill>
            </a:endParaRPr>
          </a:p>
        </p:txBody>
      </p:sp>
    </p:spTree>
  </p:cSld>
  <p:clrMapOvr>
    <a:masterClrMapping/>
  </p:clrMapOvr>
  <p:transition spd="slow">
    <p:cut/>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34"/>
        <p:cNvGrpSpPr/>
        <p:nvPr/>
      </p:nvGrpSpPr>
      <p:grpSpPr>
        <a:xfrm>
          <a:off x="0" y="0"/>
          <a:ext cx="0" cy="0"/>
          <a:chOff x="0" y="0"/>
          <a:chExt cx="0" cy="0"/>
        </a:xfrm>
      </p:grpSpPr>
      <p:sp>
        <p:nvSpPr>
          <p:cNvPr id="35" name="Shape 35"/>
          <p:cNvSpPr txBox="1">
            <a:spLocks noGrp="1"/>
          </p:cNvSpPr>
          <p:nvPr>
            <p:ph type="title"/>
          </p:nvPr>
        </p:nvSpPr>
        <p:spPr>
          <a:prstGeom prst="rect">
            <a:avLst/>
          </a:prstGeom>
        </p:spPr>
        <p:txBody>
          <a:bodyPr lIns="91425" tIns="91425" rIns="91425" bIns="91425" anchor="b" anchorCtr="0">
            <a:noAutofit/>
          </a:bodyPr>
          <a:lstStyle/>
          <a:p>
            <a:pPr>
              <a:buNone/>
            </a:pPr>
            <a:r>
              <a:rPr lang="en"/>
              <a:t>Introduction continued</a:t>
            </a:r>
          </a:p>
        </p:txBody>
      </p:sp>
      <p:sp>
        <p:nvSpPr>
          <p:cNvPr id="36" name="Shape 36"/>
          <p:cNvSpPr txBox="1">
            <a:spLocks noGrp="1"/>
          </p:cNvSpPr>
          <p:nvPr>
            <p:ph type="body" idx="1"/>
          </p:nvPr>
        </p:nvSpPr>
        <p:spPr>
          <a:xfrm>
            <a:off x="-9939" y="1600200"/>
            <a:ext cx="8229600" cy="4967574"/>
          </a:xfrm>
          <a:prstGeom prst="rect">
            <a:avLst/>
          </a:prstGeom>
          <a:noFill/>
          <a:ln>
            <a:noFill/>
          </a:ln>
        </p:spPr>
        <p:txBody>
          <a:bodyPr lIns="91425" tIns="91425" rIns="91425" bIns="91425" anchor="t" anchorCtr="0">
            <a:noAutofit/>
          </a:bodyPr>
          <a:lstStyle/>
          <a:p>
            <a:pPr lvl="0" rtl="0">
              <a:lnSpc>
                <a:spcPct val="150000"/>
              </a:lnSpc>
              <a:buNone/>
            </a:pPr>
            <a:r>
              <a:rPr lang="en" dirty="0" smtClean="0">
                <a:solidFill>
                  <a:srgbClr val="222222"/>
                </a:solidFill>
              </a:rPr>
              <a:t>      Regardless </a:t>
            </a:r>
            <a:r>
              <a:rPr lang="en" dirty="0">
                <a:solidFill>
                  <a:srgbClr val="222222"/>
                </a:solidFill>
              </a:rPr>
              <a:t>of what contributions students bring to class, it's the teacher's responsibility to teach them in a passionate and visible manner.</a:t>
            </a:r>
          </a:p>
          <a:p>
            <a:endParaRPr lang="en" dirty="0">
              <a:solidFill>
                <a:srgbClr val="222222"/>
              </a:solidFill>
            </a:endParaRPr>
          </a:p>
        </p:txBody>
      </p:sp>
    </p:spTree>
  </p:cSld>
  <p:clrMapOvr>
    <a:masterClrMapping/>
  </p:clrMapOvr>
  <p:transition spd="slow">
    <p:cut/>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40"/>
        <p:cNvGrpSpPr/>
        <p:nvPr/>
      </p:nvGrpSpPr>
      <p:grpSpPr>
        <a:xfrm>
          <a:off x="0" y="0"/>
          <a:ext cx="0" cy="0"/>
          <a:chOff x="0" y="0"/>
          <a:chExt cx="0" cy="0"/>
        </a:xfrm>
      </p:grpSpPr>
      <p:sp>
        <p:nvSpPr>
          <p:cNvPr id="41" name="Shape 41"/>
          <p:cNvSpPr txBox="1">
            <a:spLocks noGrp="1"/>
          </p:cNvSpPr>
          <p:nvPr>
            <p:ph type="title"/>
          </p:nvPr>
        </p:nvSpPr>
        <p:spPr>
          <a:prstGeom prst="rect">
            <a:avLst/>
          </a:prstGeom>
          <a:noFill/>
          <a:ln w="28575" cap="flat">
            <a:noFill/>
            <a:prstDash val="solid"/>
            <a:round/>
            <a:headEnd type="none" w="med" len="med"/>
            <a:tailEnd type="none" w="med" len="med"/>
          </a:ln>
        </p:spPr>
        <p:txBody>
          <a:bodyPr lIns="91425" tIns="91425" rIns="91425" bIns="91425" anchor="b" anchorCtr="0">
            <a:noAutofit/>
          </a:bodyPr>
          <a:lstStyle/>
          <a:p>
            <a:pPr algn="ctr">
              <a:buNone/>
            </a:pPr>
            <a:r>
              <a:rPr lang="en" dirty="0"/>
              <a:t>Question 1 </a:t>
            </a:r>
          </a:p>
        </p:txBody>
      </p:sp>
      <p:sp>
        <p:nvSpPr>
          <p:cNvPr id="42" name="Shape 42"/>
          <p:cNvSpPr txBox="1">
            <a:spLocks noGrp="1"/>
          </p:cNvSpPr>
          <p:nvPr>
            <p:ph type="body" idx="1"/>
          </p:nvPr>
        </p:nvSpPr>
        <p:spPr>
          <a:xfrm>
            <a:off x="457200" y="1524000"/>
            <a:ext cx="8229600" cy="4967574"/>
          </a:xfrm>
          <a:prstGeom prst="rect">
            <a:avLst/>
          </a:prstGeom>
        </p:spPr>
        <p:txBody>
          <a:bodyPr lIns="91425" tIns="91425" rIns="91425" bIns="91425" anchor="t" anchorCtr="0">
            <a:noAutofit/>
          </a:bodyPr>
          <a:lstStyle/>
          <a:p>
            <a:pPr>
              <a:lnSpc>
                <a:spcPct val="150000"/>
              </a:lnSpc>
              <a:buNone/>
            </a:pPr>
            <a:r>
              <a:rPr lang="en" dirty="0"/>
              <a:t>
Hattie (2009) stated that what “some” teachers do matters. Discuss what teachers do to make a difference in students’ learning. </a:t>
            </a:r>
          </a:p>
        </p:txBody>
      </p:sp>
    </p:spTree>
  </p:cSld>
  <p:clrMapOvr>
    <a:masterClrMapping/>
  </p:clrMapOvr>
  <p:transition spd="slow">
    <p:cut/>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46"/>
        <p:cNvGrpSpPr/>
        <p:nvPr/>
      </p:nvGrpSpPr>
      <p:grpSpPr>
        <a:xfrm>
          <a:off x="0" y="0"/>
          <a:ext cx="0" cy="0"/>
          <a:chOff x="0" y="0"/>
          <a:chExt cx="0" cy="0"/>
        </a:xfrm>
      </p:grpSpPr>
      <p:sp>
        <p:nvSpPr>
          <p:cNvPr id="47" name="Shape 47"/>
          <p:cNvSpPr txBox="1">
            <a:spLocks noGrp="1"/>
          </p:cNvSpPr>
          <p:nvPr>
            <p:ph type="title"/>
          </p:nvPr>
        </p:nvSpPr>
        <p:spPr>
          <a:prstGeom prst="rect">
            <a:avLst/>
          </a:prstGeom>
          <a:noFill/>
          <a:ln w="28575" cap="flat">
            <a:noFill/>
            <a:prstDash val="solid"/>
            <a:round/>
            <a:headEnd type="none" w="med" len="med"/>
            <a:tailEnd type="none" w="med" len="med"/>
          </a:ln>
        </p:spPr>
        <p:txBody>
          <a:bodyPr lIns="91425" tIns="91425" rIns="91425" bIns="91425" anchor="b" anchorCtr="0">
            <a:noAutofit/>
          </a:bodyPr>
          <a:lstStyle/>
          <a:p>
            <a:pPr algn="ctr">
              <a:buNone/>
            </a:pPr>
            <a:r>
              <a:rPr lang="en"/>
              <a:t>Question 2 </a:t>
            </a:r>
          </a:p>
        </p:txBody>
      </p:sp>
      <p:sp>
        <p:nvSpPr>
          <p:cNvPr id="48" name="Shape 48"/>
          <p:cNvSpPr txBox="1">
            <a:spLocks noGrp="1"/>
          </p:cNvSpPr>
          <p:nvPr>
            <p:ph type="body" idx="1"/>
          </p:nvPr>
        </p:nvSpPr>
        <p:spPr>
          <a:prstGeom prst="rect">
            <a:avLst/>
          </a:prstGeom>
        </p:spPr>
        <p:txBody>
          <a:bodyPr lIns="91425" tIns="91425" rIns="91425" bIns="91425" anchor="t" anchorCtr="0">
            <a:noAutofit/>
          </a:bodyPr>
          <a:lstStyle/>
          <a:p>
            <a:pPr lvl="0" rtl="0">
              <a:lnSpc>
                <a:spcPct val="150000"/>
              </a:lnSpc>
              <a:spcBef>
                <a:spcPts val="0"/>
              </a:spcBef>
              <a:buNone/>
            </a:pPr>
            <a:r>
              <a:rPr lang="en" dirty="0" smtClean="0"/>
              <a:t>Hattie </a:t>
            </a:r>
            <a:r>
              <a:rPr lang="en" dirty="0"/>
              <a:t>stated, “The remarkable feature of the evidence is that the biggest effects on student learning occur when students become their own teachers.  Discuss what students gain by becoming their own teachers?</a:t>
            </a:r>
          </a:p>
          <a:p>
            <a:endParaRPr lang="en" dirty="0"/>
          </a:p>
        </p:txBody>
      </p:sp>
    </p:spTree>
  </p:cSld>
  <p:clrMapOvr>
    <a:masterClrMapping/>
  </p:clrMapOvr>
  <p:transition spd="slow">
    <p:cut/>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52"/>
        <p:cNvGrpSpPr/>
        <p:nvPr/>
      </p:nvGrpSpPr>
      <p:grpSpPr>
        <a:xfrm>
          <a:off x="0" y="0"/>
          <a:ext cx="0" cy="0"/>
          <a:chOff x="0" y="0"/>
          <a:chExt cx="0" cy="0"/>
        </a:xfrm>
      </p:grpSpPr>
      <p:sp>
        <p:nvSpPr>
          <p:cNvPr id="53" name="Shape 53"/>
          <p:cNvSpPr txBox="1">
            <a:spLocks noGrp="1"/>
          </p:cNvSpPr>
          <p:nvPr>
            <p:ph type="title"/>
          </p:nvPr>
        </p:nvSpPr>
        <p:spPr>
          <a:xfrm>
            <a:off x="457200" y="304800"/>
            <a:ext cx="8229600" cy="1143000"/>
          </a:xfrm>
          <a:prstGeom prst="rect">
            <a:avLst/>
          </a:prstGeom>
          <a:noFill/>
          <a:ln w="28575" cap="flat">
            <a:noFill/>
            <a:prstDash val="solid"/>
            <a:round/>
            <a:headEnd type="none" w="med" len="med"/>
            <a:tailEnd type="none" w="med" len="med"/>
          </a:ln>
        </p:spPr>
        <p:txBody>
          <a:bodyPr lIns="91425" tIns="91425" rIns="91425" bIns="91425" anchor="b" anchorCtr="0">
            <a:noAutofit/>
          </a:bodyPr>
          <a:lstStyle/>
          <a:p>
            <a:pPr algn="ctr">
              <a:buNone/>
            </a:pPr>
            <a:r>
              <a:rPr lang="en"/>
              <a:t>Question 3</a:t>
            </a:r>
          </a:p>
        </p:txBody>
      </p:sp>
      <p:sp>
        <p:nvSpPr>
          <p:cNvPr id="54" name="Shape 54"/>
          <p:cNvSpPr txBox="1">
            <a:spLocks noGrp="1"/>
          </p:cNvSpPr>
          <p:nvPr>
            <p:ph type="body" idx="1"/>
          </p:nvPr>
        </p:nvSpPr>
        <p:spPr>
          <a:xfrm>
            <a:off x="457200" y="1676400"/>
            <a:ext cx="8229600" cy="4967574"/>
          </a:xfrm>
          <a:prstGeom prst="rect">
            <a:avLst/>
          </a:prstGeom>
        </p:spPr>
        <p:txBody>
          <a:bodyPr lIns="91425" tIns="91425" rIns="91425" bIns="91425" anchor="t" anchorCtr="0">
            <a:noAutofit/>
          </a:bodyPr>
          <a:lstStyle/>
          <a:p>
            <a:pPr>
              <a:lnSpc>
                <a:spcPct val="150000"/>
              </a:lnSpc>
              <a:buNone/>
            </a:pPr>
            <a:r>
              <a:rPr lang="en" dirty="0" smtClean="0"/>
              <a:t>Hattie wrote that </a:t>
            </a:r>
            <a:r>
              <a:rPr lang="en" dirty="0"/>
              <a:t>a safe environment for the learner (and for the teacher) is an environment where error is welcomed and </a:t>
            </a:r>
            <a:r>
              <a:rPr lang="en" dirty="0" smtClean="0"/>
              <a:t>fostered-because </a:t>
            </a:r>
            <a:r>
              <a:rPr lang="en" dirty="0"/>
              <a:t>students learn from these errors. Discuss how we create and facilitate a safe environment for teaching and learning.</a:t>
            </a:r>
          </a:p>
        </p:txBody>
      </p:sp>
    </p:spTree>
  </p:cSld>
  <p:clrMapOvr>
    <a:masterClrMapping/>
  </p:clrMapOvr>
  <p:transition spd="slow">
    <p:cut/>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Shape 59"/>
          <p:cNvSpPr txBox="1">
            <a:spLocks noGrp="1"/>
          </p:cNvSpPr>
          <p:nvPr>
            <p:ph type="title"/>
          </p:nvPr>
        </p:nvSpPr>
        <p:spPr>
          <a:prstGeom prst="rect">
            <a:avLst/>
          </a:prstGeom>
          <a:noFill/>
          <a:ln w="28575" cap="flat">
            <a:noFill/>
            <a:prstDash val="solid"/>
            <a:round/>
            <a:headEnd type="none" w="med" len="med"/>
            <a:tailEnd type="none" w="med" len="med"/>
          </a:ln>
        </p:spPr>
        <p:txBody>
          <a:bodyPr lIns="91425" tIns="91425" rIns="91425" bIns="91425" anchor="b" anchorCtr="0">
            <a:noAutofit/>
          </a:bodyPr>
          <a:lstStyle/>
          <a:p>
            <a:pPr algn="ctr">
              <a:buNone/>
            </a:pPr>
            <a:r>
              <a:rPr lang="en"/>
              <a:t>Question 4</a:t>
            </a:r>
          </a:p>
        </p:txBody>
      </p:sp>
      <p:sp>
        <p:nvSpPr>
          <p:cNvPr id="60" name="Shape 60"/>
          <p:cNvSpPr txBox="1">
            <a:spLocks noGrp="1"/>
          </p:cNvSpPr>
          <p:nvPr>
            <p:ph type="body" idx="1"/>
          </p:nvPr>
        </p:nvSpPr>
        <p:spPr>
          <a:xfrm>
            <a:off x="457200" y="1600200"/>
            <a:ext cx="8229600" cy="4967574"/>
          </a:xfrm>
          <a:prstGeom prst="rect">
            <a:avLst/>
          </a:prstGeom>
        </p:spPr>
        <p:txBody>
          <a:bodyPr lIns="91425" tIns="91425" rIns="91425" bIns="91425" anchor="t" anchorCtr="0">
            <a:noAutofit/>
          </a:bodyPr>
          <a:lstStyle/>
          <a:p>
            <a:pPr lvl="0" rtl="0">
              <a:lnSpc>
                <a:spcPct val="150000"/>
              </a:lnSpc>
              <a:spcBef>
                <a:spcPts val="0"/>
              </a:spcBef>
              <a:buNone/>
            </a:pPr>
            <a:r>
              <a:rPr lang="en" sz="2600" dirty="0" smtClean="0">
                <a:solidFill>
                  <a:srgbClr val="000000"/>
                </a:solidFill>
              </a:rPr>
              <a:t>Hattie pointed out students sometimes are </a:t>
            </a:r>
            <a:r>
              <a:rPr lang="en" sz="2600" dirty="0">
                <a:solidFill>
                  <a:srgbClr val="000000"/>
                </a:solidFill>
              </a:rPr>
              <a:t>“physically present but psychologically absent” in the classroom. Discuss r</a:t>
            </a:r>
            <a:r>
              <a:rPr lang="en" sz="2600" dirty="0">
                <a:solidFill>
                  <a:srgbClr val="222222"/>
                </a:solidFill>
              </a:rPr>
              <a:t>esearched-based techniques/activities teachers can use to keep students actively engaged </a:t>
            </a:r>
            <a:r>
              <a:rPr lang="en" sz="2600" dirty="0" smtClean="0">
                <a:solidFill>
                  <a:srgbClr val="222222"/>
                </a:solidFill>
              </a:rPr>
              <a:t>and build on what students contribute </a:t>
            </a:r>
            <a:r>
              <a:rPr lang="en" sz="2600" dirty="0">
                <a:solidFill>
                  <a:srgbClr val="222222"/>
                </a:solidFill>
              </a:rPr>
              <a:t>to the learning experience</a:t>
            </a:r>
            <a:r>
              <a:rPr lang="en" dirty="0">
                <a:solidFill>
                  <a:srgbClr val="222222"/>
                </a:solidFill>
              </a:rPr>
              <a:t>.</a:t>
            </a:r>
          </a:p>
          <a:p>
            <a:endParaRPr lang="en" dirty="0">
              <a:solidFill>
                <a:srgbClr val="222222"/>
              </a:solidFill>
            </a:endParaRPr>
          </a:p>
          <a:p>
            <a:endParaRPr lang="en" dirty="0">
              <a:solidFill>
                <a:srgbClr val="222222"/>
              </a:solidFill>
            </a:endParaRPr>
          </a:p>
        </p:txBody>
      </p:sp>
    </p:spTree>
  </p:cSld>
  <p:clrMapOvr>
    <a:masterClrMapping/>
  </p:clrMapOvr>
  <p:transition spd="slow">
    <p:cut/>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64"/>
        <p:cNvGrpSpPr/>
        <p:nvPr/>
      </p:nvGrpSpPr>
      <p:grpSpPr>
        <a:xfrm>
          <a:off x="0" y="0"/>
          <a:ext cx="0" cy="0"/>
          <a:chOff x="0" y="0"/>
          <a:chExt cx="0" cy="0"/>
        </a:xfrm>
      </p:grpSpPr>
      <p:sp>
        <p:nvSpPr>
          <p:cNvPr id="65" name="Shape 65"/>
          <p:cNvSpPr txBox="1">
            <a:spLocks noGrp="1"/>
          </p:cNvSpPr>
          <p:nvPr>
            <p:ph type="title"/>
          </p:nvPr>
        </p:nvSpPr>
        <p:spPr>
          <a:prstGeom prst="rect">
            <a:avLst/>
          </a:prstGeom>
          <a:noFill/>
          <a:ln w="28575" cap="flat">
            <a:noFill/>
            <a:prstDash val="solid"/>
            <a:round/>
            <a:headEnd type="none" w="med" len="med"/>
            <a:tailEnd type="none" w="med" len="med"/>
          </a:ln>
        </p:spPr>
        <p:txBody>
          <a:bodyPr lIns="91425" tIns="91425" rIns="91425" bIns="91425" anchor="b" anchorCtr="0">
            <a:noAutofit/>
          </a:bodyPr>
          <a:lstStyle/>
          <a:p>
            <a:pPr algn="ctr">
              <a:buNone/>
            </a:pPr>
            <a:r>
              <a:rPr lang="en"/>
              <a:t>Question 5</a:t>
            </a:r>
          </a:p>
        </p:txBody>
      </p:sp>
      <p:sp>
        <p:nvSpPr>
          <p:cNvPr id="66" name="Shape 66"/>
          <p:cNvSpPr txBox="1">
            <a:spLocks noGrp="1"/>
          </p:cNvSpPr>
          <p:nvPr>
            <p:ph type="body" idx="1"/>
          </p:nvPr>
        </p:nvSpPr>
        <p:spPr>
          <a:xfrm>
            <a:off x="457200" y="1371600"/>
            <a:ext cx="8229600" cy="4967574"/>
          </a:xfrm>
          <a:prstGeom prst="rect">
            <a:avLst/>
          </a:prstGeom>
        </p:spPr>
        <p:txBody>
          <a:bodyPr lIns="91425" tIns="91425" rIns="91425" bIns="91425" anchor="ctr" anchorCtr="0">
            <a:noAutofit/>
          </a:bodyPr>
          <a:lstStyle/>
          <a:p>
            <a:pPr lvl="0" rtl="0">
              <a:lnSpc>
                <a:spcPct val="150000"/>
              </a:lnSpc>
              <a:spcBef>
                <a:spcPts val="0"/>
              </a:spcBef>
              <a:buNone/>
            </a:pPr>
            <a:r>
              <a:rPr lang="en" dirty="0" smtClean="0"/>
              <a:t>Hattie indicated many </a:t>
            </a:r>
            <a:r>
              <a:rPr lang="en" dirty="0"/>
              <a:t>educators believe that there are significant differences in the achievement of males and females. Discuss effects of gender on learning as well as the widely held misconceptions related to this topic.</a:t>
            </a:r>
          </a:p>
          <a:p>
            <a:endParaRPr lang="en" dirty="0"/>
          </a:p>
        </p:txBody>
      </p:sp>
    </p:spTree>
  </p:cSld>
  <p:clrMapOvr>
    <a:masterClrMapping/>
  </p:clrMapOvr>
  <p:transition spd="slow">
    <p:cut/>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70"/>
        <p:cNvGrpSpPr/>
        <p:nvPr/>
      </p:nvGrpSpPr>
      <p:grpSpPr>
        <a:xfrm>
          <a:off x="0" y="0"/>
          <a:ext cx="0" cy="0"/>
          <a:chOff x="0" y="0"/>
          <a:chExt cx="0" cy="0"/>
        </a:xfrm>
      </p:grpSpPr>
      <p:sp>
        <p:nvSpPr>
          <p:cNvPr id="71" name="Shape 71"/>
          <p:cNvSpPr txBox="1">
            <a:spLocks noGrp="1"/>
          </p:cNvSpPr>
          <p:nvPr>
            <p:ph type="title"/>
          </p:nvPr>
        </p:nvSpPr>
        <p:spPr>
          <a:prstGeom prst="rect">
            <a:avLst/>
          </a:prstGeom>
        </p:spPr>
        <p:txBody>
          <a:bodyPr lIns="91425" tIns="91425" rIns="91425" bIns="91425" anchor="b" anchorCtr="0">
            <a:noAutofit/>
          </a:bodyPr>
          <a:lstStyle/>
          <a:p>
            <a:pPr>
              <a:buNone/>
            </a:pPr>
            <a:r>
              <a:rPr lang="en" dirty="0"/>
              <a:t>References</a:t>
            </a:r>
          </a:p>
        </p:txBody>
      </p:sp>
      <p:sp>
        <p:nvSpPr>
          <p:cNvPr id="72" name="Shape 72"/>
          <p:cNvSpPr txBox="1">
            <a:spLocks noGrp="1"/>
          </p:cNvSpPr>
          <p:nvPr>
            <p:ph type="body" idx="1"/>
          </p:nvPr>
        </p:nvSpPr>
        <p:spPr>
          <a:prstGeom prst="rect">
            <a:avLst/>
          </a:prstGeom>
        </p:spPr>
        <p:txBody>
          <a:bodyPr lIns="91425" tIns="91425" rIns="91425" bIns="91425" anchor="t" anchorCtr="0">
            <a:noAutofit/>
          </a:bodyPr>
          <a:lstStyle/>
          <a:p>
            <a:pPr marL="569913" indent="-460375">
              <a:lnSpc>
                <a:spcPct val="200000"/>
              </a:lnSpc>
              <a:buNone/>
              <a:tabLst>
                <a:tab pos="517525" algn="l"/>
                <a:tab pos="622300" algn="l"/>
              </a:tabLst>
            </a:pPr>
            <a:r>
              <a:rPr lang="en-US" sz="2400" dirty="0"/>
              <a:t>Hattie, J. (2009). Visible learning: A synthesis of over 800 meta-analyses relating to achievement. New York: </a:t>
            </a:r>
            <a:r>
              <a:rPr lang="en-US" sz="2400" dirty="0" err="1"/>
              <a:t>Routledge</a:t>
            </a:r>
            <a:r>
              <a:rPr lang="en-US" sz="2400" dirty="0"/>
              <a:t>.</a:t>
            </a:r>
          </a:p>
          <a:p>
            <a:endParaRPr lang="en" sz="2400" dirty="0">
              <a:solidFill>
                <a:srgbClr val="000000"/>
              </a:solidFill>
            </a:endParaRPr>
          </a:p>
          <a:p>
            <a:endParaRPr lang="en" sz="2400" dirty="0">
              <a:solidFill>
                <a:srgbClr val="000000"/>
              </a:solidFill>
            </a:endParaRPr>
          </a:p>
        </p:txBody>
      </p:sp>
    </p:spTree>
  </p:cSld>
  <p:clrMapOvr>
    <a:masterClrMapping/>
  </p:clrMapOvr>
  <p:transition spd="slow">
    <p:cut/>
  </p:transition>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ustom 1">
      <a:dk1>
        <a:sysClr val="windowText" lastClr="000000"/>
      </a:dk1>
      <a:lt1>
        <a:sysClr val="window" lastClr="FFFFFF"/>
      </a:lt1>
      <a:dk2>
        <a:srgbClr val="666666"/>
      </a:dk2>
      <a:lt2>
        <a:srgbClr val="D2D2D2"/>
      </a:lt2>
      <a:accent1>
        <a:srgbClr val="9C007F"/>
      </a:accent1>
      <a:accent2>
        <a:srgbClr val="E40059"/>
      </a:accent2>
      <a:accent3>
        <a:srgbClr val="9C007F"/>
      </a:accent3>
      <a:accent4>
        <a:srgbClr val="68007F"/>
      </a:accent4>
      <a:accent5>
        <a:srgbClr val="005BD3"/>
      </a:accent5>
      <a:accent6>
        <a:srgbClr val="00349E"/>
      </a:accent6>
      <a:hlink>
        <a:srgbClr val="17BBFD"/>
      </a:hlink>
      <a:folHlink>
        <a:srgbClr val="FF79C2"/>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Urban</Template>
  <TotalTime>35</TotalTime>
  <Words>286</Words>
  <Application>Microsoft Office PowerPoint</Application>
  <PresentationFormat>On-screen Show (4:3)</PresentationFormat>
  <Paragraphs>21</Paragraphs>
  <Slides>9</Slides>
  <Notes>9</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Concourse</vt:lpstr>
      <vt:lpstr>PowerPoint Presentation</vt:lpstr>
      <vt:lpstr>Introduction </vt:lpstr>
      <vt:lpstr>Introduction continued</vt:lpstr>
      <vt:lpstr>Question 1 </vt:lpstr>
      <vt:lpstr>Question 2 </vt:lpstr>
      <vt:lpstr>Question 3</vt:lpstr>
      <vt:lpstr>Question 4</vt:lpstr>
      <vt:lpstr>Question 5</vt:lpstr>
      <vt:lpstr>References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Owner</dc:creator>
  <cp:lastModifiedBy>Owner</cp:lastModifiedBy>
  <cp:revision>7</cp:revision>
  <dcterms:modified xsi:type="dcterms:W3CDTF">2013-06-10T17:53:20Z</dcterms:modified>
</cp:coreProperties>
</file>