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ngerlee (Ginger) Lack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p:cViewPr>
        <p:scale>
          <a:sx n="72" d="100"/>
          <a:sy n="72" d="100"/>
        </p:scale>
        <p:origin x="-1242" y="24"/>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Is this title OK?  Do you think we should make it horizontal since she insists on plain boring black and white slides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5C48BCF-0AFF-4B29-A357-3C193B6E4849}" type="datetimeFigureOut">
              <a:rPr lang="en-US" smtClean="0"/>
              <a:t>6/10/2013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6C2ED61-1009-4D49-A81C-1F67384BBA15}" type="slidenum">
              <a:rPr lang="en-US" smtClean="0"/>
              <a:t>‹#›</a:t>
            </a:fld>
            <a:endParaRPr lang="en-US"/>
          </a:p>
        </p:txBody>
      </p:sp>
    </p:spTree>
    <p:extLst>
      <p:ext uri="{BB962C8B-B14F-4D97-AF65-F5344CB8AC3E}">
        <p14:creationId xmlns:p14="http://schemas.microsoft.com/office/powerpoint/2010/main" val="36728545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97207786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D0065BE-0657-4A47-90AD-C21C55E16B19}" type="datetime4">
              <a:rPr lang="en-US" smtClean="0"/>
              <a:pPr/>
              <a:t>June 10, 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6C3AA4-67BE-44F7-809A-3582401494AF}" type="datetime4">
              <a:rPr lang="en-US" smtClean="0"/>
              <a:pPr/>
              <a:t>June 10,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172EEB-1769-4776-AD69-E7C1260563EB}" type="datetime4">
              <a:rPr lang="en-US" smtClean="0"/>
              <a:pPr/>
              <a:t>June 10,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754ED01-E2A0-4C1E-8E21-014B9904157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7BB8AF-C16A-4836-A92D-61834B5F0BA5}" type="datetime4">
              <a:rPr lang="en-US" smtClean="0"/>
              <a:pPr/>
              <a:t>June 10,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754ED01-E2A0-4C1E-8E21-014B9904157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47D2193-4505-4A75-99BB-880C6989A757}" type="datetime4">
              <a:rPr lang="en-US" smtClean="0"/>
              <a:pPr/>
              <a:t>June 10,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754ED01-E2A0-4C1E-8E21-014B9904157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13A18F4-33C3-445B-924C-31108C51719C}" type="datetime4">
              <a:rPr lang="en-US" smtClean="0"/>
              <a:pPr/>
              <a:t>June 10, 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754ED01-E2A0-4C1E-8E21-014B9904157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AF7543A-E259-478F-9E0D-57BA40E442B7}" type="datetime4">
              <a:rPr lang="en-US" smtClean="0"/>
              <a:pPr/>
              <a:t>June 10, 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754ED01-E2A0-4C1E-8E21-014B9904157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EFB012D-77A1-44B0-BB26-329BA1EE55C9}" type="datetime4">
              <a:rPr lang="en-US" smtClean="0"/>
              <a:pPr/>
              <a:t>June 10, 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754ED01-E2A0-4C1E-8E21-014B9904157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4B7499E-3031-413E-B01E-B94970708CAA}" type="datetime4">
              <a:rPr lang="en-US" smtClean="0"/>
              <a:pPr/>
              <a:t>June 10, 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C7EAB0C-2220-4D0E-A0DD-DB7FA0F742F4}" type="datetime4">
              <a:rPr lang="en-US" smtClean="0"/>
              <a:pPr/>
              <a:t>June 10, 2013</a:t>
            </a:fld>
            <a:endParaRPr lang="en-US"/>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754ED01-E2A0-4C1E-8E21-014B9904157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3416D63-31BF-4B94-B6C5-E20B2C63F515}" type="datetime4">
              <a:rPr lang="en-US" smtClean="0"/>
              <a:pPr/>
              <a:t>June 10, 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754ED01-E2A0-4C1E-8E21-014B9904157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2B1B13E-D5AF-485E-81A1-82A140076526}" type="datetime4">
              <a:rPr lang="en-US" smtClean="0"/>
              <a:pPr/>
              <a:t>June 10, 2013</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subTitle" idx="1"/>
          </p:nvPr>
        </p:nvSpPr>
        <p:spPr>
          <a:xfrm>
            <a:off x="685800" y="3990525"/>
            <a:ext cx="7772400" cy="842400"/>
          </a:xfrm>
          <a:prstGeom prst="rect">
            <a:avLst/>
          </a:prstGeom>
        </p:spPr>
        <p:txBody>
          <a:bodyPr lIns="91425" tIns="91425" rIns="91425" bIns="91425" anchor="t" anchorCtr="0">
            <a:noAutofit/>
          </a:bodyPr>
          <a:lstStyle/>
          <a:p>
            <a:pPr marL="914400" lvl="0" indent="0" rtl="0">
              <a:buNone/>
            </a:pPr>
            <a:r>
              <a:rPr lang="en"/>
              <a:t>Nina Halbrooks &amp; Ginger Lackey</a:t>
            </a:r>
          </a:p>
          <a:p>
            <a:pPr marL="914400" indent="0">
              <a:buNone/>
            </a:pPr>
            <a:r>
              <a:rPr lang="en"/>
              <a:t>The University of Alabama</a:t>
            </a:r>
          </a:p>
        </p:txBody>
      </p:sp>
      <p:sp>
        <p:nvSpPr>
          <p:cNvPr id="2" name="TextBox 1"/>
          <p:cNvSpPr txBox="1"/>
          <p:nvPr/>
        </p:nvSpPr>
        <p:spPr>
          <a:xfrm>
            <a:off x="304800" y="1066800"/>
            <a:ext cx="8153400" cy="1877437"/>
          </a:xfrm>
          <a:prstGeom prst="rect">
            <a:avLst/>
          </a:prstGeom>
          <a:solidFill>
            <a:schemeClr val="bg1">
              <a:alpha val="90000"/>
            </a:schemeClr>
          </a:solidFill>
        </p:spPr>
        <p:txBody>
          <a:bodyPr wrap="square" rtlCol="0">
            <a:spAutoFit/>
          </a:bodyPr>
          <a:lstStyle/>
          <a:p>
            <a:pPr lvl="0" algn="ctr"/>
            <a:r>
              <a:rPr lang="en" sz="4800" dirty="0"/>
              <a:t>Visible Learning: </a:t>
            </a:r>
          </a:p>
          <a:p>
            <a:pPr lvl="0" algn="ctr"/>
            <a:r>
              <a:rPr lang="en" sz="4800" dirty="0"/>
              <a:t>Teachers Make a </a:t>
            </a:r>
            <a:r>
              <a:rPr lang="en" sz="4800" dirty="0" smtClean="0"/>
              <a:t>Difference</a:t>
            </a:r>
            <a:endParaRPr lang="en" sz="2000" dirty="0"/>
          </a:p>
          <a:p>
            <a:endParaRPr lang="en-US" sz="2000" dirty="0"/>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txBox="1">
            <a:spLocks noGrp="1"/>
          </p:cNvSpPr>
          <p:nvPr>
            <p:ph type="title"/>
          </p:nvPr>
        </p:nvSpPr>
        <p:spPr>
          <a:prstGeom prst="rect">
            <a:avLst/>
          </a:prstGeom>
        </p:spPr>
        <p:txBody>
          <a:bodyPr lIns="91425" tIns="91425" rIns="91425" bIns="91425" anchor="b" anchorCtr="0">
            <a:noAutofit/>
          </a:bodyPr>
          <a:lstStyle/>
          <a:p>
            <a:pPr>
              <a:buNone/>
            </a:pPr>
            <a:r>
              <a:rPr lang="en" dirty="0"/>
              <a:t>Introduction </a:t>
            </a:r>
          </a:p>
        </p:txBody>
      </p:sp>
      <p:sp>
        <p:nvSpPr>
          <p:cNvPr id="30" name="Shape 30"/>
          <p:cNvSpPr txBox="1">
            <a:spLocks noGrp="1"/>
          </p:cNvSpPr>
          <p:nvPr>
            <p:ph type="body" idx="1"/>
          </p:nvPr>
        </p:nvSpPr>
        <p:spPr>
          <a:prstGeom prst="rect">
            <a:avLst/>
          </a:prstGeom>
          <a:noFill/>
        </p:spPr>
        <p:txBody>
          <a:bodyPr lIns="91425" tIns="91425" rIns="91425" bIns="91425" anchor="ctr" anchorCtr="0">
            <a:noAutofit/>
          </a:bodyPr>
          <a:lstStyle/>
          <a:p>
            <a:pPr lvl="0" rtl="0">
              <a:lnSpc>
                <a:spcPct val="150000"/>
              </a:lnSpc>
              <a:spcBef>
                <a:spcPts val="0"/>
              </a:spcBef>
              <a:buClr>
                <a:srgbClr val="000000"/>
              </a:buClr>
              <a:buSzPct val="36666"/>
              <a:buFont typeface="Arial"/>
              <a:buNone/>
            </a:pPr>
            <a:r>
              <a:rPr lang="en" dirty="0" smtClean="0">
                <a:solidFill>
                  <a:srgbClr val="000000"/>
                </a:solidFill>
              </a:rPr>
              <a:t>"</a:t>
            </a:r>
            <a:r>
              <a:rPr lang="en" dirty="0">
                <a:solidFill>
                  <a:srgbClr val="000000"/>
                </a:solidFill>
              </a:rPr>
              <a:t>The major message is simple--what teachers do matters.  However, this has become a cliche that masks the fact that the greatest source of variance in our system relates to</a:t>
            </a:r>
          </a:p>
          <a:p>
            <a:pPr lvl="0" rtl="0">
              <a:lnSpc>
                <a:spcPct val="150000"/>
              </a:lnSpc>
              <a:spcBef>
                <a:spcPts val="0"/>
              </a:spcBef>
              <a:buClr>
                <a:srgbClr val="000000"/>
              </a:buClr>
              <a:buSzPct val="36666"/>
              <a:buFont typeface="Arial"/>
              <a:buNone/>
            </a:pPr>
            <a:r>
              <a:rPr lang="en" dirty="0">
                <a:solidFill>
                  <a:srgbClr val="000000"/>
                </a:solidFill>
              </a:rPr>
              <a:t>teachers -they can vary in major ways.”</a:t>
            </a:r>
            <a:r>
              <a:rPr lang="en" dirty="0">
                <a:solidFill>
                  <a:srgbClr val="393736"/>
                </a:solidFill>
              </a:rPr>
              <a:t> (Hattie, 2009, p. 22)</a:t>
            </a:r>
          </a:p>
          <a:p>
            <a:endParaRPr lang="en" dirty="0">
              <a:solidFill>
                <a:srgbClr val="393736"/>
              </a:solidFill>
            </a:endParaRPr>
          </a:p>
          <a:p>
            <a:endParaRPr lang="en" dirty="0">
              <a:solidFill>
                <a:srgbClr val="393736"/>
              </a:solidFill>
            </a:endParaRP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prstGeom prst="rect">
            <a:avLst/>
          </a:prstGeom>
        </p:spPr>
        <p:txBody>
          <a:bodyPr lIns="91425" tIns="91425" rIns="91425" bIns="91425" anchor="b" anchorCtr="0">
            <a:noAutofit/>
          </a:bodyPr>
          <a:lstStyle/>
          <a:p>
            <a:pPr>
              <a:buNone/>
            </a:pPr>
            <a:r>
              <a:rPr lang="en"/>
              <a:t>Introduction continued</a:t>
            </a:r>
          </a:p>
        </p:txBody>
      </p:sp>
      <p:sp>
        <p:nvSpPr>
          <p:cNvPr id="36" name="Shape 36"/>
          <p:cNvSpPr txBox="1">
            <a:spLocks noGrp="1"/>
          </p:cNvSpPr>
          <p:nvPr>
            <p:ph type="body" idx="1"/>
          </p:nvPr>
        </p:nvSpPr>
        <p:spPr>
          <a:xfrm>
            <a:off x="-9939" y="1600200"/>
            <a:ext cx="8229600" cy="4967574"/>
          </a:xfrm>
          <a:prstGeom prst="rect">
            <a:avLst/>
          </a:prstGeom>
          <a:noFill/>
          <a:ln>
            <a:noFill/>
          </a:ln>
        </p:spPr>
        <p:txBody>
          <a:bodyPr lIns="91425" tIns="91425" rIns="91425" bIns="91425" anchor="t" anchorCtr="0">
            <a:noAutofit/>
          </a:bodyPr>
          <a:lstStyle/>
          <a:p>
            <a:pPr lvl="0" rtl="0">
              <a:lnSpc>
                <a:spcPct val="150000"/>
              </a:lnSpc>
              <a:buNone/>
            </a:pPr>
            <a:r>
              <a:rPr lang="en" dirty="0" smtClean="0">
                <a:solidFill>
                  <a:srgbClr val="222222"/>
                </a:solidFill>
              </a:rPr>
              <a:t>      Regardless </a:t>
            </a:r>
            <a:r>
              <a:rPr lang="en" dirty="0">
                <a:solidFill>
                  <a:srgbClr val="222222"/>
                </a:solidFill>
              </a:rPr>
              <a:t>of what contributions students bring to class, it's the teacher's responsibility to teach them in a passionate and visible manner.</a:t>
            </a:r>
          </a:p>
          <a:p>
            <a:endParaRPr lang="en" dirty="0">
              <a:solidFill>
                <a:srgbClr val="222222"/>
              </a:solidFill>
            </a:endParaRP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prstGeom prst="rect">
            <a:avLst/>
          </a:prstGeom>
          <a:noFill/>
          <a:ln w="28575" cap="flat">
            <a:noFill/>
            <a:prstDash val="solid"/>
            <a:round/>
            <a:headEnd type="none" w="med" len="med"/>
            <a:tailEnd type="none" w="med" len="med"/>
          </a:ln>
        </p:spPr>
        <p:txBody>
          <a:bodyPr lIns="91425" tIns="91425" rIns="91425" bIns="91425" anchor="b" anchorCtr="0">
            <a:noAutofit/>
          </a:bodyPr>
          <a:lstStyle/>
          <a:p>
            <a:pPr algn="ctr">
              <a:buNone/>
            </a:pPr>
            <a:r>
              <a:rPr lang="en" dirty="0"/>
              <a:t>Question 1 </a:t>
            </a:r>
          </a:p>
        </p:txBody>
      </p:sp>
      <p:sp>
        <p:nvSpPr>
          <p:cNvPr id="42" name="Shape 42"/>
          <p:cNvSpPr txBox="1">
            <a:spLocks noGrp="1"/>
          </p:cNvSpPr>
          <p:nvPr>
            <p:ph type="body" idx="1"/>
          </p:nvPr>
        </p:nvSpPr>
        <p:spPr>
          <a:xfrm>
            <a:off x="457200" y="1524000"/>
            <a:ext cx="8229600" cy="4967574"/>
          </a:xfrm>
          <a:prstGeom prst="rect">
            <a:avLst/>
          </a:prstGeom>
        </p:spPr>
        <p:txBody>
          <a:bodyPr lIns="91425" tIns="91425" rIns="91425" bIns="91425" anchor="t" anchorCtr="0">
            <a:noAutofit/>
          </a:bodyPr>
          <a:lstStyle/>
          <a:p>
            <a:pPr>
              <a:lnSpc>
                <a:spcPct val="150000"/>
              </a:lnSpc>
              <a:buNone/>
            </a:pPr>
            <a:r>
              <a:rPr lang="en" dirty="0"/>
              <a:t>
Hattie (2009) stated that what “some” teachers do matters. Discuss what teachers do to make a difference in students’ learning. </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prstGeom prst="rect">
            <a:avLst/>
          </a:prstGeom>
          <a:noFill/>
          <a:ln w="28575" cap="flat">
            <a:noFill/>
            <a:prstDash val="solid"/>
            <a:round/>
            <a:headEnd type="none" w="med" len="med"/>
            <a:tailEnd type="none" w="med" len="med"/>
          </a:ln>
        </p:spPr>
        <p:txBody>
          <a:bodyPr lIns="91425" tIns="91425" rIns="91425" bIns="91425" anchor="b" anchorCtr="0">
            <a:noAutofit/>
          </a:bodyPr>
          <a:lstStyle/>
          <a:p>
            <a:pPr algn="ctr">
              <a:buNone/>
            </a:pPr>
            <a:r>
              <a:rPr lang="en"/>
              <a:t>Question 2 </a:t>
            </a:r>
          </a:p>
        </p:txBody>
      </p:sp>
      <p:sp>
        <p:nvSpPr>
          <p:cNvPr id="48" name="Shape 48"/>
          <p:cNvSpPr txBox="1">
            <a:spLocks noGrp="1"/>
          </p:cNvSpPr>
          <p:nvPr>
            <p:ph type="body" idx="1"/>
          </p:nvPr>
        </p:nvSpPr>
        <p:spPr>
          <a:prstGeom prst="rect">
            <a:avLst/>
          </a:prstGeom>
        </p:spPr>
        <p:txBody>
          <a:bodyPr lIns="91425" tIns="91425" rIns="91425" bIns="91425" anchor="t" anchorCtr="0">
            <a:noAutofit/>
          </a:bodyPr>
          <a:lstStyle/>
          <a:p>
            <a:pPr lvl="0" rtl="0">
              <a:lnSpc>
                <a:spcPct val="150000"/>
              </a:lnSpc>
              <a:spcBef>
                <a:spcPts val="0"/>
              </a:spcBef>
              <a:buNone/>
            </a:pPr>
            <a:r>
              <a:rPr lang="en" dirty="0" smtClean="0"/>
              <a:t>Hattie </a:t>
            </a:r>
            <a:r>
              <a:rPr lang="en" dirty="0"/>
              <a:t>stated, “The remarkable feature of the evidence is that the biggest effects on student learning occur when students become their own teachers.  Discuss what students gain by becoming their own teachers?</a:t>
            </a:r>
          </a:p>
          <a:p>
            <a:endParaRPr lang="en" dirty="0"/>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304800"/>
            <a:ext cx="8229600" cy="1143000"/>
          </a:xfrm>
          <a:prstGeom prst="rect">
            <a:avLst/>
          </a:prstGeom>
          <a:noFill/>
          <a:ln w="28575" cap="flat">
            <a:noFill/>
            <a:prstDash val="solid"/>
            <a:round/>
            <a:headEnd type="none" w="med" len="med"/>
            <a:tailEnd type="none" w="med" len="med"/>
          </a:ln>
        </p:spPr>
        <p:txBody>
          <a:bodyPr lIns="91425" tIns="91425" rIns="91425" bIns="91425" anchor="b" anchorCtr="0">
            <a:noAutofit/>
          </a:bodyPr>
          <a:lstStyle/>
          <a:p>
            <a:pPr algn="ctr">
              <a:buNone/>
            </a:pPr>
            <a:r>
              <a:rPr lang="en"/>
              <a:t>Question 3</a:t>
            </a:r>
          </a:p>
        </p:txBody>
      </p:sp>
      <p:sp>
        <p:nvSpPr>
          <p:cNvPr id="54" name="Shape 54"/>
          <p:cNvSpPr txBox="1">
            <a:spLocks noGrp="1"/>
          </p:cNvSpPr>
          <p:nvPr>
            <p:ph type="body" idx="1"/>
          </p:nvPr>
        </p:nvSpPr>
        <p:spPr>
          <a:xfrm>
            <a:off x="457200" y="1676400"/>
            <a:ext cx="8229600" cy="4967574"/>
          </a:xfrm>
          <a:prstGeom prst="rect">
            <a:avLst/>
          </a:prstGeom>
        </p:spPr>
        <p:txBody>
          <a:bodyPr lIns="91425" tIns="91425" rIns="91425" bIns="91425" anchor="t" anchorCtr="0">
            <a:noAutofit/>
          </a:bodyPr>
          <a:lstStyle/>
          <a:p>
            <a:pPr>
              <a:lnSpc>
                <a:spcPct val="150000"/>
              </a:lnSpc>
              <a:buNone/>
            </a:pPr>
            <a:r>
              <a:rPr lang="en" dirty="0" smtClean="0"/>
              <a:t>Hattie wrote that </a:t>
            </a:r>
            <a:r>
              <a:rPr lang="en" dirty="0"/>
              <a:t>a safe environment for the learner (and for the teacher) is an environment where error is welcomed and </a:t>
            </a:r>
            <a:r>
              <a:rPr lang="en" dirty="0" smtClean="0"/>
              <a:t>fostered-because </a:t>
            </a:r>
            <a:r>
              <a:rPr lang="en" dirty="0"/>
              <a:t>students learn from these errors. Discuss how we create and facilitate a safe environment for teaching and learning.</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prstGeom prst="rect">
            <a:avLst/>
          </a:prstGeom>
          <a:noFill/>
          <a:ln w="28575" cap="flat">
            <a:noFill/>
            <a:prstDash val="solid"/>
            <a:round/>
            <a:headEnd type="none" w="med" len="med"/>
            <a:tailEnd type="none" w="med" len="med"/>
          </a:ln>
        </p:spPr>
        <p:txBody>
          <a:bodyPr lIns="91425" tIns="91425" rIns="91425" bIns="91425" anchor="b" anchorCtr="0">
            <a:noAutofit/>
          </a:bodyPr>
          <a:lstStyle/>
          <a:p>
            <a:pPr algn="ctr">
              <a:buNone/>
            </a:pPr>
            <a:r>
              <a:rPr lang="en"/>
              <a:t>Question 4</a:t>
            </a:r>
          </a:p>
        </p:txBody>
      </p:sp>
      <p:sp>
        <p:nvSpPr>
          <p:cNvPr id="60" name="Shape 60"/>
          <p:cNvSpPr txBox="1">
            <a:spLocks noGrp="1"/>
          </p:cNvSpPr>
          <p:nvPr>
            <p:ph type="body" idx="1"/>
          </p:nvPr>
        </p:nvSpPr>
        <p:spPr>
          <a:xfrm>
            <a:off x="457200" y="1600200"/>
            <a:ext cx="8229600" cy="4967574"/>
          </a:xfrm>
          <a:prstGeom prst="rect">
            <a:avLst/>
          </a:prstGeom>
        </p:spPr>
        <p:txBody>
          <a:bodyPr lIns="91425" tIns="91425" rIns="91425" bIns="91425" anchor="t" anchorCtr="0">
            <a:noAutofit/>
          </a:bodyPr>
          <a:lstStyle/>
          <a:p>
            <a:pPr lvl="0" rtl="0">
              <a:lnSpc>
                <a:spcPct val="150000"/>
              </a:lnSpc>
              <a:spcBef>
                <a:spcPts val="0"/>
              </a:spcBef>
              <a:buNone/>
            </a:pPr>
            <a:r>
              <a:rPr lang="en" sz="2600" dirty="0" smtClean="0">
                <a:solidFill>
                  <a:srgbClr val="000000"/>
                </a:solidFill>
              </a:rPr>
              <a:t>Hattie pointed out students sometimes are </a:t>
            </a:r>
            <a:r>
              <a:rPr lang="en" sz="2600" dirty="0">
                <a:solidFill>
                  <a:srgbClr val="000000"/>
                </a:solidFill>
              </a:rPr>
              <a:t>“physically present but psychologically absent” in the classroom. Discuss r</a:t>
            </a:r>
            <a:r>
              <a:rPr lang="en" sz="2600" dirty="0">
                <a:solidFill>
                  <a:srgbClr val="222222"/>
                </a:solidFill>
              </a:rPr>
              <a:t>esearched-based techniques/activities teachers can use to keep students actively engaged </a:t>
            </a:r>
            <a:r>
              <a:rPr lang="en" sz="2600" dirty="0" smtClean="0">
                <a:solidFill>
                  <a:srgbClr val="222222"/>
                </a:solidFill>
              </a:rPr>
              <a:t>and build on what students contribute </a:t>
            </a:r>
            <a:r>
              <a:rPr lang="en" sz="2600" dirty="0">
                <a:solidFill>
                  <a:srgbClr val="222222"/>
                </a:solidFill>
              </a:rPr>
              <a:t>to the learning experience</a:t>
            </a:r>
            <a:r>
              <a:rPr lang="en" dirty="0">
                <a:solidFill>
                  <a:srgbClr val="222222"/>
                </a:solidFill>
              </a:rPr>
              <a:t>.</a:t>
            </a:r>
          </a:p>
          <a:p>
            <a:endParaRPr lang="en" dirty="0">
              <a:solidFill>
                <a:srgbClr val="222222"/>
              </a:solidFill>
            </a:endParaRPr>
          </a:p>
          <a:p>
            <a:endParaRPr lang="en" dirty="0">
              <a:solidFill>
                <a:srgbClr val="222222"/>
              </a:solidFill>
            </a:endParaRP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prstGeom prst="rect">
            <a:avLst/>
          </a:prstGeom>
          <a:noFill/>
          <a:ln w="28575" cap="flat">
            <a:noFill/>
            <a:prstDash val="solid"/>
            <a:round/>
            <a:headEnd type="none" w="med" len="med"/>
            <a:tailEnd type="none" w="med" len="med"/>
          </a:ln>
        </p:spPr>
        <p:txBody>
          <a:bodyPr lIns="91425" tIns="91425" rIns="91425" bIns="91425" anchor="b" anchorCtr="0">
            <a:noAutofit/>
          </a:bodyPr>
          <a:lstStyle/>
          <a:p>
            <a:pPr algn="ctr">
              <a:buNone/>
            </a:pPr>
            <a:r>
              <a:rPr lang="en"/>
              <a:t>Question 5</a:t>
            </a:r>
          </a:p>
        </p:txBody>
      </p:sp>
      <p:sp>
        <p:nvSpPr>
          <p:cNvPr id="66" name="Shape 66"/>
          <p:cNvSpPr txBox="1">
            <a:spLocks noGrp="1"/>
          </p:cNvSpPr>
          <p:nvPr>
            <p:ph type="body" idx="1"/>
          </p:nvPr>
        </p:nvSpPr>
        <p:spPr>
          <a:xfrm>
            <a:off x="457200" y="1371600"/>
            <a:ext cx="8229600" cy="4967574"/>
          </a:xfrm>
          <a:prstGeom prst="rect">
            <a:avLst/>
          </a:prstGeom>
        </p:spPr>
        <p:txBody>
          <a:bodyPr lIns="91425" tIns="91425" rIns="91425" bIns="91425" anchor="ctr" anchorCtr="0">
            <a:noAutofit/>
          </a:bodyPr>
          <a:lstStyle/>
          <a:p>
            <a:pPr lvl="0" rtl="0">
              <a:lnSpc>
                <a:spcPct val="150000"/>
              </a:lnSpc>
              <a:spcBef>
                <a:spcPts val="0"/>
              </a:spcBef>
              <a:buNone/>
            </a:pPr>
            <a:r>
              <a:rPr lang="en" dirty="0" smtClean="0"/>
              <a:t>Hattie indicated many </a:t>
            </a:r>
            <a:r>
              <a:rPr lang="en" dirty="0"/>
              <a:t>educators believe that there are significant differences in the achievement of males and females. Discuss effects of gender on learning as well as the widely held misconceptions related to this topic.</a:t>
            </a:r>
          </a:p>
          <a:p>
            <a:endParaRPr lang="en" dirty="0"/>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prstGeom prst="rect">
            <a:avLst/>
          </a:prstGeom>
        </p:spPr>
        <p:txBody>
          <a:bodyPr lIns="91425" tIns="91425" rIns="91425" bIns="91425" anchor="b" anchorCtr="0">
            <a:noAutofit/>
          </a:bodyPr>
          <a:lstStyle/>
          <a:p>
            <a:pPr>
              <a:buNone/>
            </a:pPr>
            <a:r>
              <a:rPr lang="en" dirty="0"/>
              <a:t>References</a:t>
            </a:r>
          </a:p>
        </p:txBody>
      </p:sp>
      <p:sp>
        <p:nvSpPr>
          <p:cNvPr id="72" name="Shape 72"/>
          <p:cNvSpPr txBox="1">
            <a:spLocks noGrp="1"/>
          </p:cNvSpPr>
          <p:nvPr>
            <p:ph type="body" idx="1"/>
          </p:nvPr>
        </p:nvSpPr>
        <p:spPr>
          <a:prstGeom prst="rect">
            <a:avLst/>
          </a:prstGeom>
        </p:spPr>
        <p:txBody>
          <a:bodyPr lIns="91425" tIns="91425" rIns="91425" bIns="91425" anchor="t" anchorCtr="0">
            <a:noAutofit/>
          </a:bodyPr>
          <a:lstStyle/>
          <a:p>
            <a:pPr marL="569913" indent="-460375">
              <a:lnSpc>
                <a:spcPct val="200000"/>
              </a:lnSpc>
              <a:buNone/>
              <a:tabLst>
                <a:tab pos="517525" algn="l"/>
                <a:tab pos="622300" algn="l"/>
              </a:tabLst>
            </a:pPr>
            <a:r>
              <a:rPr lang="en-US" sz="2400" dirty="0"/>
              <a:t>Hattie, J. (2009). Visible learning: A synthesis of over 800 meta-analyses relating to achievement. New York: </a:t>
            </a:r>
            <a:r>
              <a:rPr lang="en-US" sz="2400" dirty="0" err="1"/>
              <a:t>Routledge</a:t>
            </a:r>
            <a:r>
              <a:rPr lang="en-US" sz="2400" dirty="0"/>
              <a:t>.</a:t>
            </a:r>
          </a:p>
          <a:p>
            <a:endParaRPr lang="en" sz="2400" dirty="0">
              <a:solidFill>
                <a:srgbClr val="000000"/>
              </a:solidFill>
            </a:endParaRPr>
          </a:p>
          <a:p>
            <a:endParaRPr lang="en" sz="2400" dirty="0">
              <a:solidFill>
                <a:srgbClr val="000000"/>
              </a:solidFill>
            </a:endParaRPr>
          </a:p>
        </p:txBody>
      </p:sp>
    </p:spTree>
  </p:cSld>
  <p:clrMapOvr>
    <a:masterClrMapping/>
  </p:clrMapOvr>
  <p:transition spd="slow">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666666"/>
      </a:dk2>
      <a:lt2>
        <a:srgbClr val="D2D2D2"/>
      </a:lt2>
      <a:accent1>
        <a:srgbClr val="9C007F"/>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TotalTime>
  <Words>286</Words>
  <Application>Microsoft Office PowerPoint</Application>
  <PresentationFormat>On-screen Show (4:3)</PresentationFormat>
  <Paragraphs>21</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PowerPoint Presentation</vt:lpstr>
      <vt:lpstr>Introduction </vt:lpstr>
      <vt:lpstr>Introduction continued</vt:lpstr>
      <vt:lpstr>Question 1 </vt:lpstr>
      <vt:lpstr>Question 2 </vt:lpstr>
      <vt:lpstr>Question 3</vt:lpstr>
      <vt:lpstr>Question 4</vt:lpstr>
      <vt:lpstr>Question 5</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Owner</cp:lastModifiedBy>
  <cp:revision>7</cp:revision>
  <dcterms:modified xsi:type="dcterms:W3CDTF">2013-06-10T17:53:20Z</dcterms:modified>
</cp:coreProperties>
</file>