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3" r:id="rId3"/>
    <p:sldId id="271" r:id="rId4"/>
    <p:sldId id="264" r:id="rId5"/>
    <p:sldId id="268" r:id="rId6"/>
    <p:sldId id="280" r:id="rId7"/>
    <p:sldId id="273" r:id="rId8"/>
    <p:sldId id="272" r:id="rId9"/>
    <p:sldId id="276" r:id="rId10"/>
    <p:sldId id="281" r:id="rId11"/>
    <p:sldId id="277" r:id="rId12"/>
    <p:sldId id="274" r:id="rId13"/>
    <p:sldId id="282" r:id="rId14"/>
    <p:sldId id="278" r:id="rId15"/>
    <p:sldId id="275" r:id="rId16"/>
    <p:sldId id="27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1" autoAdjust="0"/>
    <p:restoredTop sz="92362" autoAdjust="0"/>
  </p:normalViewPr>
  <p:slideViewPr>
    <p:cSldViewPr>
      <p:cViewPr>
        <p:scale>
          <a:sx n="70" d="100"/>
          <a:sy n="70" d="100"/>
        </p:scale>
        <p:origin x="-12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DD90-01B7-43DD-88FB-155BDF5ED30C}" type="datetimeFigureOut">
              <a:rPr lang="en-US" smtClean="0"/>
              <a:t>6/21/2013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584F0-5BEA-44F7-A53E-1672C036E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DD90-01B7-43DD-88FB-155BDF5ED30C}" type="datetimeFigureOut">
              <a:rPr lang="en-US" smtClean="0"/>
              <a:t>6/21/2013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584F0-5BEA-44F7-A53E-1672C036E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DD90-01B7-43DD-88FB-155BDF5ED30C}" type="datetimeFigureOut">
              <a:rPr lang="en-US" smtClean="0"/>
              <a:t>6/21/2013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584F0-5BEA-44F7-A53E-1672C036E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DD90-01B7-43DD-88FB-155BDF5ED30C}" type="datetimeFigureOut">
              <a:rPr lang="en-US" smtClean="0"/>
              <a:t>6/21/2013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584F0-5BEA-44F7-A53E-1672C036E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DD90-01B7-43DD-88FB-155BDF5ED30C}" type="datetimeFigureOut">
              <a:rPr lang="en-US" smtClean="0"/>
              <a:t>6/21/2013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584F0-5BEA-44F7-A53E-1672C036E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DD90-01B7-43DD-88FB-155BDF5ED30C}" type="datetimeFigureOut">
              <a:rPr lang="en-US" smtClean="0"/>
              <a:t>6/21/2013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584F0-5BEA-44F7-A53E-1672C036E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DD90-01B7-43DD-88FB-155BDF5ED30C}" type="datetimeFigureOut">
              <a:rPr lang="en-US" smtClean="0"/>
              <a:t>6/21/2013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584F0-5BEA-44F7-A53E-1672C036E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DD90-01B7-43DD-88FB-155BDF5ED30C}" type="datetimeFigureOut">
              <a:rPr lang="en-US" smtClean="0"/>
              <a:t>6/21/2013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584F0-5BEA-44F7-A53E-1672C036E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DD90-01B7-43DD-88FB-155BDF5ED30C}" type="datetimeFigureOut">
              <a:rPr lang="en-US" smtClean="0"/>
              <a:t>6/21/2013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584F0-5BEA-44F7-A53E-1672C036E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DD90-01B7-43DD-88FB-155BDF5ED30C}" type="datetimeFigureOut">
              <a:rPr lang="en-US" smtClean="0"/>
              <a:t>6/21/2013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584F0-5BEA-44F7-A53E-1672C036E3F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DD90-01B7-43DD-88FB-155BDF5ED30C}" type="datetimeFigureOut">
              <a:rPr lang="en-US" smtClean="0"/>
              <a:t>6/21/2013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9584F0-5BEA-44F7-A53E-1672C036E3F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E9584F0-5BEA-44F7-A53E-1672C036E3F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102DD90-01B7-43DD-88FB-155BDF5ED30C}" type="datetimeFigureOut">
              <a:rPr lang="en-US" smtClean="0"/>
              <a:t>6/21/2013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inquirylearnings00106058.wikispaces.com/file/view/barometer_of_influence.jpg/245022489/593x450/barometer_of_influence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inquirylearnings00106058.wikispaces.com/file/view/barometer_of_influence.jpg/245022489/593x450/barometer_of_influence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eb.ebscohost.com/ehost/pdfviewer/pdfviewer?sid=a71f3aee-4909-499f-9b2f-6399f05d0a19%40sessionmgr4&amp;vid=4&amp;hid=2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inquirylearnings00106058.wikispaces.com/file/view/barometer_of_influence.jpg/245022489/593x450/barometer_of_influence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inquirylearnings00106058.wikispaces.com/file/view/barometer_of_influence.jpg/245022489/593x450/barometer_of_influence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-164994"/>
            <a:ext cx="8305800" cy="2971800"/>
          </a:xfrm>
        </p:spPr>
        <p:txBody>
          <a:bodyPr/>
          <a:lstStyle/>
          <a:p>
            <a:pPr algn="ctr"/>
            <a:r>
              <a:rPr lang="en-US" sz="5400" b="1" dirty="0" smtClean="0"/>
              <a:t>Students’ Contributions and Teachers Response</a:t>
            </a:r>
            <a:r>
              <a:rPr lang="en-US" sz="8000" b="1" dirty="0" smtClean="0"/>
              <a:t/>
            </a:r>
            <a:br>
              <a:rPr lang="en-US" sz="8000" b="1" dirty="0" smtClean="0"/>
            </a:b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9400" y="4366230"/>
            <a:ext cx="6461760" cy="1066800"/>
          </a:xfrm>
        </p:spPr>
        <p:txBody>
          <a:bodyPr>
            <a:noAutofit/>
          </a:bodyPr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Gingerlee Lackey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Graduate Student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University of Alabama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2796570"/>
            <a:ext cx="5867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presentation based on Chapter 4, </a:t>
            </a:r>
            <a:r>
              <a:rPr lang="en-US" sz="2400" b="1" dirty="0"/>
              <a:t>“The </a:t>
            </a:r>
            <a:r>
              <a:rPr lang="en-US" sz="2400" b="1" dirty="0" smtClean="0"/>
              <a:t>contributions from the student” </a:t>
            </a:r>
            <a:r>
              <a:rPr lang="en-US" sz="2400" b="1" dirty="0"/>
              <a:t>of John Hattie's book, </a:t>
            </a:r>
            <a:r>
              <a:rPr lang="en-US" sz="2400" b="1" i="1" dirty="0"/>
              <a:t>Visible Learning: A Synthesis of </a:t>
            </a:r>
            <a:r>
              <a:rPr lang="en-US" sz="2400" b="1" i="1" dirty="0" smtClean="0"/>
              <a:t>Over </a:t>
            </a:r>
            <a:r>
              <a:rPr lang="en-US" sz="2400" b="1" i="1" dirty="0"/>
              <a:t>800 Meta-Analyses Relating to Achievement</a:t>
            </a:r>
            <a:r>
              <a:rPr lang="en-US" sz="2400" b="1" dirty="0"/>
              <a:t>(2009).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8092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5257800"/>
            <a:ext cx="7848600" cy="1219200"/>
          </a:xfrm>
        </p:spPr>
        <p:txBody>
          <a:bodyPr/>
          <a:lstStyle/>
          <a:p>
            <a:r>
              <a:rPr lang="en-US" sz="2200" dirty="0" smtClean="0"/>
              <a:t>Retrieved from </a:t>
            </a:r>
            <a:r>
              <a:rPr lang="en-US" sz="2200" dirty="0">
                <a:hlinkClick r:id="rId2"/>
              </a:rPr>
              <a:t>http://inquirylearnings00106058.wikispaces.com/file/view/barometer_of_influence.jpg/245022489/593x450/barometer_of_influence.jpg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1"/>
            <a:ext cx="6172200" cy="476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47800" y="0"/>
            <a:ext cx="3276600" cy="1219200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US" sz="3600" b="1" dirty="0" smtClean="0">
                <a:solidFill>
                  <a:schemeClr val="accent2"/>
                </a:solidFill>
                <a:latin typeface="+mj-lt"/>
              </a:rPr>
              <a:t>Hattie’s</a:t>
            </a:r>
            <a:endParaRPr lang="en-US" sz="36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1364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7620000" cy="4800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/>
              <a:t>Birth weight d=0.67  </a:t>
            </a:r>
            <a:r>
              <a:rPr lang="en-US" sz="2400" dirty="0" smtClean="0">
                <a:solidFill>
                  <a:srgbClr val="0070C0"/>
                </a:solidFill>
              </a:rPr>
              <a:t>Zone of desired effects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(Lack of) Illness d=0.23 </a:t>
            </a:r>
            <a:r>
              <a:rPr lang="en-US" sz="2400" dirty="0">
                <a:solidFill>
                  <a:schemeClr val="accent4"/>
                </a:solidFill>
              </a:rPr>
              <a:t>Teacher effects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Exercise and relaxation d=0.28 </a:t>
            </a:r>
            <a:r>
              <a:rPr lang="en-US" sz="2400" dirty="0">
                <a:solidFill>
                  <a:schemeClr val="accent4"/>
                </a:solidFill>
              </a:rPr>
              <a:t>Teacher effects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Drug interventions d=0.33 </a:t>
            </a:r>
            <a:r>
              <a:rPr lang="en-US" sz="2400" dirty="0">
                <a:solidFill>
                  <a:schemeClr val="accent4"/>
                </a:solidFill>
              </a:rPr>
              <a:t>Teacher </a:t>
            </a:r>
            <a:r>
              <a:rPr lang="en-US" sz="2400" dirty="0" smtClean="0">
                <a:solidFill>
                  <a:schemeClr val="accent4"/>
                </a:solidFill>
              </a:rPr>
              <a:t>effects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Gender d=0.12 </a:t>
            </a:r>
            <a:r>
              <a:rPr lang="en-US" sz="2400" b="1" dirty="0" smtClean="0">
                <a:solidFill>
                  <a:srgbClr val="FFFF00"/>
                </a:solidFill>
              </a:rPr>
              <a:t>Developmental effects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Positive view of ethnicity d=0.32 </a:t>
            </a:r>
            <a:r>
              <a:rPr lang="en-US" sz="2400" dirty="0" smtClean="0">
                <a:solidFill>
                  <a:schemeClr val="accent4"/>
                </a:solidFill>
              </a:rPr>
              <a:t>Teacher effects</a:t>
            </a:r>
          </a:p>
          <a:p>
            <a:pPr marL="114300" indent="0">
              <a:lnSpc>
                <a:spcPct val="200000"/>
              </a:lnSpc>
              <a:buNone/>
            </a:pPr>
            <a:r>
              <a:rPr lang="en-US" sz="2400" dirty="0">
                <a:solidFill>
                  <a:schemeClr val="accent4"/>
                </a:solidFill>
              </a:rPr>
              <a:t>	</a:t>
            </a:r>
            <a:r>
              <a:rPr lang="en-US" sz="2400" dirty="0" smtClean="0">
                <a:solidFill>
                  <a:schemeClr val="accent4"/>
                </a:solidFill>
              </a:rPr>
              <a:t>				</a:t>
            </a:r>
            <a:r>
              <a:rPr lang="en-US" sz="2400" dirty="0"/>
              <a:t>(Hatttie, 2009)</a:t>
            </a:r>
          </a:p>
          <a:p>
            <a:pPr marL="114300" indent="0">
              <a:lnSpc>
                <a:spcPct val="200000"/>
              </a:lnSpc>
              <a:buNone/>
            </a:pPr>
            <a:endParaRPr lang="en-US" dirty="0" smtClean="0">
              <a:solidFill>
                <a:schemeClr val="accent4"/>
              </a:solidFill>
            </a:endParaRPr>
          </a:p>
          <a:p>
            <a:pPr>
              <a:lnSpc>
                <a:spcPct val="200000"/>
              </a:lnSpc>
            </a:pPr>
            <a:endParaRPr lang="en-US" sz="2400" dirty="0">
              <a:solidFill>
                <a:schemeClr val="accent4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71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458200" cy="1143000"/>
          </a:xfrm>
        </p:spPr>
        <p:txBody>
          <a:bodyPr/>
          <a:lstStyle/>
          <a:p>
            <a:pPr algn="ctr"/>
            <a:r>
              <a:rPr lang="en-US" sz="3200" dirty="0" smtClean="0"/>
              <a:t>Effective teacher’s response to the student’s physical attributes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lnSpc>
                <a:spcPct val="150000"/>
              </a:lnSpc>
              <a:buNone/>
            </a:pPr>
            <a:r>
              <a:rPr lang="en-US" sz="2800" dirty="0" smtClean="0"/>
              <a:t>Effective teachers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are aware of physical attributes, but approach each individual student with high expectations;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consciously evaluate modify their instructional practices to honor diversity;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reject stereotypes</a:t>
            </a:r>
          </a:p>
          <a:p>
            <a:pPr marL="1737360" lvl="6" indent="0">
              <a:lnSpc>
                <a:spcPct val="150000"/>
              </a:lnSpc>
              <a:buNone/>
            </a:pPr>
            <a:r>
              <a:rPr lang="en-US" sz="2000" dirty="0"/>
              <a:t>					</a:t>
            </a: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pPr>
              <a:lnSpc>
                <a:spcPct val="150000"/>
              </a:lnSpc>
            </a:pPr>
            <a:endParaRPr lang="en-US" sz="2800" dirty="0"/>
          </a:p>
          <a:p>
            <a:pPr marL="11430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6045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5257800"/>
            <a:ext cx="7848600" cy="1219200"/>
          </a:xfrm>
        </p:spPr>
        <p:txBody>
          <a:bodyPr/>
          <a:lstStyle/>
          <a:p>
            <a:r>
              <a:rPr lang="en-US" sz="2200" dirty="0" smtClean="0"/>
              <a:t>Retrieved from </a:t>
            </a:r>
            <a:r>
              <a:rPr lang="en-US" sz="2200" dirty="0">
                <a:hlinkClick r:id="rId2"/>
              </a:rPr>
              <a:t>http://inquirylearnings00106058.wikispaces.com/file/view/barometer_of_influence.jpg/245022489/593x450/barometer_of_influence.jpg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1"/>
            <a:ext cx="6172200" cy="476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47800" y="0"/>
            <a:ext cx="3276600" cy="1219200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US" sz="3600" b="1" dirty="0" smtClean="0">
                <a:solidFill>
                  <a:schemeClr val="accent2"/>
                </a:solidFill>
                <a:latin typeface="+mj-lt"/>
              </a:rPr>
              <a:t>Hattie’s</a:t>
            </a:r>
            <a:endParaRPr lang="en-US" sz="36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1364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Preschool Influences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/>
              <a:t>Early intervention d=0.47  </a:t>
            </a:r>
            <a:r>
              <a:rPr lang="en-US" sz="2400" dirty="0" smtClean="0">
                <a:solidFill>
                  <a:srgbClr val="0070C0"/>
                </a:solidFill>
              </a:rPr>
              <a:t>Zone of desired effects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Preschool programs d=0.45  </a:t>
            </a:r>
            <a:r>
              <a:rPr lang="en-US" sz="2400" dirty="0">
                <a:solidFill>
                  <a:srgbClr val="0070C0"/>
                </a:solidFill>
              </a:rPr>
              <a:t>Zone of desired effects</a:t>
            </a:r>
          </a:p>
          <a:p>
            <a:pPr marL="1051560" lvl="3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				</a:t>
            </a:r>
            <a:r>
              <a:rPr lang="en-US" sz="2000" dirty="0">
                <a:solidFill>
                  <a:schemeClr val="accent4"/>
                </a:solidFill>
              </a:rPr>
              <a:t>	</a:t>
            </a:r>
            <a:r>
              <a:rPr lang="en-US" sz="2000" dirty="0"/>
              <a:t>(Hattie, 2009)</a:t>
            </a: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10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458200" cy="1143000"/>
          </a:xfrm>
        </p:spPr>
        <p:txBody>
          <a:bodyPr/>
          <a:lstStyle/>
          <a:p>
            <a:pPr algn="ctr"/>
            <a:r>
              <a:rPr lang="en-US" sz="3200" dirty="0" smtClean="0"/>
              <a:t>Effective teacher’s response to the student’s preschool influences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lnSpc>
                <a:spcPct val="150000"/>
              </a:lnSpc>
              <a:buNone/>
            </a:pPr>
            <a:r>
              <a:rPr lang="en-US" sz="2800" dirty="0" smtClean="0"/>
              <a:t>Effective teachers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 recognize students come to school with a variety of experiences;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Hold high expectations for all students;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Create a safe place for students to meet challenging attainable goals.</a:t>
            </a:r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pPr>
              <a:lnSpc>
                <a:spcPct val="150000"/>
              </a:lnSpc>
            </a:pPr>
            <a:endParaRPr lang="en-US" sz="2800" dirty="0"/>
          </a:p>
          <a:p>
            <a:pPr marL="11430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6045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Effective Teachers</a:t>
            </a:r>
          </a:p>
          <a:p>
            <a:r>
              <a:rPr lang="en-US" dirty="0" smtClean="0"/>
              <a:t> believe all students can learn;</a:t>
            </a:r>
          </a:p>
          <a:p>
            <a:r>
              <a:rPr lang="en-US" dirty="0" smtClean="0"/>
              <a:t>hold high expectation for student progress;</a:t>
            </a:r>
          </a:p>
          <a:p>
            <a:r>
              <a:rPr lang="en-US" dirty="0" smtClean="0"/>
              <a:t>teach in a visible passionate manner that motivates and engages students in the learning environment;</a:t>
            </a:r>
          </a:p>
          <a:p>
            <a:r>
              <a:rPr lang="en-US" dirty="0" smtClean="0"/>
              <a:t>know their students;</a:t>
            </a:r>
          </a:p>
          <a:p>
            <a:r>
              <a:rPr lang="en-US" dirty="0"/>
              <a:t>h</a:t>
            </a:r>
            <a:r>
              <a:rPr lang="en-US" dirty="0" smtClean="0"/>
              <a:t>elp students reach challenging attainable goals developed and modified from feedback;</a:t>
            </a:r>
          </a:p>
          <a:p>
            <a:r>
              <a:rPr lang="en-US" dirty="0" smtClean="0"/>
              <a:t>create a positive safe learning environment where students develop strategies for engaging deeply with learning material.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297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52400"/>
            <a:ext cx="4191000" cy="533400"/>
          </a:xfrm>
        </p:spPr>
        <p:txBody>
          <a:bodyPr/>
          <a:lstStyle/>
          <a:p>
            <a:pPr algn="ctr"/>
            <a:r>
              <a:rPr lang="en-US" sz="2400" dirty="0" smtClean="0"/>
              <a:t>References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7620000" cy="5562600"/>
          </a:xfrm>
        </p:spPr>
        <p:txBody>
          <a:bodyPr>
            <a:normAutofit lnSpcReduction="10000"/>
          </a:bodyPr>
          <a:lstStyle/>
          <a:p>
            <a:pPr marL="682625" indent="-568325">
              <a:lnSpc>
                <a:spcPct val="200000"/>
              </a:lnSpc>
              <a:buNone/>
            </a:pPr>
            <a:r>
              <a:rPr lang="en-US" sz="1800" dirty="0" err="1"/>
              <a:t>Bost</a:t>
            </a:r>
            <a:r>
              <a:rPr lang="en-US" sz="1800" dirty="0"/>
              <a:t>, L.J. &amp; </a:t>
            </a:r>
            <a:r>
              <a:rPr lang="en-US" sz="1800" dirty="0" err="1"/>
              <a:t>Riccomini</a:t>
            </a:r>
            <a:r>
              <a:rPr lang="en-US" sz="1800" dirty="0"/>
              <a:t>, P.J. (2006). Effective instruction:</a:t>
            </a:r>
            <a:r>
              <a:rPr lang="en-US" sz="1800" i="1" dirty="0"/>
              <a:t> </a:t>
            </a:r>
            <a:r>
              <a:rPr lang="en-US" sz="1800" dirty="0"/>
              <a:t>Inconspicuous strategy for dropout prevention. </a:t>
            </a:r>
            <a:r>
              <a:rPr lang="en-US" sz="1800" i="1" dirty="0"/>
              <a:t>Remedial &amp; Special Education</a:t>
            </a:r>
            <a:r>
              <a:rPr lang="en-US" sz="1800" dirty="0"/>
              <a:t>, 27(5), 301-311. Retrieved from </a:t>
            </a:r>
            <a:r>
              <a:rPr lang="en-US" sz="1800" u="sng" dirty="0">
                <a:hlinkClick r:id="rId2"/>
              </a:rPr>
              <a:t>http://web.ebscohost.com/ehost/pdfviewer/pdfviewer?sid=a71f3aee-4909-499f-9b2f-6399f05d0a19%40sessionmgr4&amp;vid=4&amp;hid=22</a:t>
            </a:r>
            <a:endParaRPr lang="en-US" sz="1800" dirty="0" smtClean="0"/>
          </a:p>
          <a:p>
            <a:pPr marL="682625" indent="-568325">
              <a:lnSpc>
                <a:spcPct val="200000"/>
              </a:lnSpc>
              <a:buNone/>
            </a:pPr>
            <a:r>
              <a:rPr lang="en-US" sz="1800" dirty="0" err="1" smtClean="0"/>
              <a:t>Cauley</a:t>
            </a:r>
            <a:r>
              <a:rPr lang="en-US" sz="1800" dirty="0"/>
              <a:t>, K. M., &amp; McMillan, J. H. (2009). Formative assessment techniques to support student motivation and achievement. </a:t>
            </a:r>
            <a:r>
              <a:rPr lang="en-US" sz="1800" i="1" dirty="0"/>
              <a:t>Clearing House</a:t>
            </a:r>
            <a:r>
              <a:rPr lang="en-US" sz="1800" dirty="0"/>
              <a:t>, 83(1), 1-6. doi:10.1080/00098650903267784</a:t>
            </a:r>
          </a:p>
          <a:p>
            <a:pPr marL="682625" indent="-568325">
              <a:lnSpc>
                <a:spcPct val="200000"/>
              </a:lnSpc>
              <a:buNone/>
            </a:pPr>
            <a:r>
              <a:rPr lang="en-US" sz="1800" dirty="0" smtClean="0"/>
              <a:t>Hattie</a:t>
            </a:r>
            <a:r>
              <a:rPr lang="en-US" sz="1800" dirty="0"/>
              <a:t>, J. (2009). </a:t>
            </a:r>
            <a:r>
              <a:rPr lang="en-US" sz="1800" i="1" dirty="0"/>
              <a:t>Visible learning: A synthesis of over 800 meta-analyses relating to </a:t>
            </a:r>
            <a:r>
              <a:rPr lang="en-US" sz="1800" i="1" dirty="0" smtClean="0"/>
              <a:t>achievement</a:t>
            </a:r>
            <a:r>
              <a:rPr lang="en-US" sz="1800" dirty="0"/>
              <a:t>. New York: Routledge</a:t>
            </a:r>
            <a:r>
              <a:rPr lang="en-US" sz="1800" dirty="0" smtClean="0"/>
              <a:t>.</a:t>
            </a:r>
          </a:p>
          <a:p>
            <a:pPr marL="682625" indent="-568325">
              <a:lnSpc>
                <a:spcPct val="200000"/>
              </a:lnSpc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95556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r>
              <a:rPr lang="en-US" sz="3600" b="1" dirty="0" smtClean="0"/>
              <a:t> 4 Categories of Student Contributions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Background Influences</a:t>
            </a:r>
          </a:p>
          <a:p>
            <a:r>
              <a:rPr lang="en-US" sz="4400" dirty="0" smtClean="0"/>
              <a:t>Attitudes and Dispositions</a:t>
            </a:r>
          </a:p>
          <a:p>
            <a:r>
              <a:rPr lang="en-US" sz="4400" dirty="0" smtClean="0"/>
              <a:t>Physical Influences</a:t>
            </a:r>
          </a:p>
          <a:p>
            <a:r>
              <a:rPr lang="en-US" sz="4400" dirty="0" smtClean="0"/>
              <a:t>Preschool Effects</a:t>
            </a:r>
          </a:p>
        </p:txBody>
      </p:sp>
    </p:spTree>
    <p:extLst>
      <p:ext uri="{BB962C8B-B14F-4D97-AF65-F5344CB8AC3E}">
        <p14:creationId xmlns:p14="http://schemas.microsoft.com/office/powerpoint/2010/main" val="293255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5257800"/>
            <a:ext cx="7848600" cy="1219200"/>
          </a:xfrm>
        </p:spPr>
        <p:txBody>
          <a:bodyPr/>
          <a:lstStyle/>
          <a:p>
            <a:r>
              <a:rPr lang="en-US" sz="2200" dirty="0" smtClean="0"/>
              <a:t>Retrieved from </a:t>
            </a:r>
            <a:r>
              <a:rPr lang="en-US" sz="2200" dirty="0">
                <a:hlinkClick r:id="rId2"/>
              </a:rPr>
              <a:t>http://inquirylearnings00106058.wikispaces.com/file/view/barometer_of_influence.jpg/245022489/593x450/barometer_of_influence.jpg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1"/>
            <a:ext cx="6172200" cy="476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47800" y="0"/>
            <a:ext cx="3276600" cy="1219200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US" sz="3600" b="1" dirty="0" smtClean="0">
                <a:solidFill>
                  <a:schemeClr val="accent2"/>
                </a:solidFill>
                <a:latin typeface="+mj-lt"/>
              </a:rPr>
              <a:t>Hattie’s</a:t>
            </a:r>
            <a:endParaRPr lang="en-US" sz="36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3055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influences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/>
              <a:t>Prior Achievement d=0.67  </a:t>
            </a:r>
            <a:r>
              <a:rPr lang="en-US" sz="2400" dirty="0" smtClean="0">
                <a:solidFill>
                  <a:srgbClr val="0070C0"/>
                </a:solidFill>
              </a:rPr>
              <a:t>Zone of desired effects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Self-reported grades d=1.44 </a:t>
            </a:r>
            <a:r>
              <a:rPr lang="en-US" sz="2400" dirty="0" smtClean="0">
                <a:solidFill>
                  <a:srgbClr val="0070C0"/>
                </a:solidFill>
              </a:rPr>
              <a:t>Zone of desired effects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Piagetian programs d=1.28 </a:t>
            </a:r>
            <a:r>
              <a:rPr lang="en-US" sz="2400" dirty="0" smtClean="0">
                <a:solidFill>
                  <a:srgbClr val="0070C0"/>
                </a:solidFill>
              </a:rPr>
              <a:t>Zone of desired effects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Creativity d=0.35 </a:t>
            </a:r>
            <a:r>
              <a:rPr lang="en-US" sz="2400" dirty="0" smtClean="0">
                <a:solidFill>
                  <a:schemeClr val="accent4"/>
                </a:solidFill>
              </a:rPr>
              <a:t>Teacher </a:t>
            </a:r>
            <a:r>
              <a:rPr lang="en-US" sz="2400" dirty="0" smtClean="0">
                <a:solidFill>
                  <a:schemeClr val="accent4"/>
                </a:solidFill>
              </a:rPr>
              <a:t>effects	</a:t>
            </a:r>
          </a:p>
          <a:p>
            <a:pPr marL="114300" indent="0">
              <a:lnSpc>
                <a:spcPct val="200000"/>
              </a:lnSpc>
              <a:buNone/>
            </a:pPr>
            <a:r>
              <a:rPr lang="en-US" sz="2400" dirty="0" smtClean="0">
                <a:solidFill>
                  <a:schemeClr val="accent4"/>
                </a:solidFill>
              </a:rPr>
              <a:t>					</a:t>
            </a:r>
            <a:r>
              <a:rPr lang="en-US" sz="2400" dirty="0" smtClean="0"/>
              <a:t>(Hattie, 2009)</a:t>
            </a:r>
            <a:endParaRPr lang="en-US" dirty="0" smtClean="0"/>
          </a:p>
          <a:p>
            <a:pPr>
              <a:lnSpc>
                <a:spcPct val="200000"/>
              </a:lnSpc>
            </a:pPr>
            <a:endParaRPr lang="en-US" sz="2400" dirty="0" smtClean="0">
              <a:solidFill>
                <a:schemeClr val="accent4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48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458200" cy="1143000"/>
          </a:xfrm>
        </p:spPr>
        <p:txBody>
          <a:bodyPr/>
          <a:lstStyle/>
          <a:p>
            <a:pPr algn="ctr"/>
            <a:r>
              <a:rPr lang="en-US" sz="3000" dirty="0" smtClean="0"/>
              <a:t>Effective teacher’s response to the student’s contributions from background influences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14300" indent="0">
              <a:lnSpc>
                <a:spcPct val="150000"/>
              </a:lnSpc>
              <a:buNone/>
            </a:pPr>
            <a:r>
              <a:rPr lang="en-US" sz="2800" dirty="0" smtClean="0"/>
              <a:t>Effective teachers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 believe all students can learn and teach in a visible manner so that progress is clearly visible to both student and teacher;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know their </a:t>
            </a:r>
            <a:r>
              <a:rPr lang="en-US" sz="2800" dirty="0" smtClean="0"/>
              <a:t>students and </a:t>
            </a:r>
            <a:r>
              <a:rPr lang="en-US" sz="2800" dirty="0" smtClean="0"/>
              <a:t>what their students know;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provide a safe place for students to meet challenging attainable goals.</a:t>
            </a:r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pPr>
              <a:lnSpc>
                <a:spcPct val="150000"/>
              </a:lnSpc>
            </a:pPr>
            <a:endParaRPr lang="en-US" sz="2800" dirty="0"/>
          </a:p>
          <a:p>
            <a:pPr marL="11430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59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5257800"/>
            <a:ext cx="7848600" cy="1219200"/>
          </a:xfrm>
        </p:spPr>
        <p:txBody>
          <a:bodyPr/>
          <a:lstStyle/>
          <a:p>
            <a:r>
              <a:rPr lang="en-US" sz="2200" dirty="0" smtClean="0"/>
              <a:t>Retrieved from </a:t>
            </a:r>
            <a:r>
              <a:rPr lang="en-US" sz="2200" dirty="0">
                <a:hlinkClick r:id="rId2"/>
              </a:rPr>
              <a:t>http://inquirylearnings00106058.wikispaces.com/file/view/barometer_of_influence.jpg/245022489/593x450/barometer_of_influence.jpg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1"/>
            <a:ext cx="6172200" cy="476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47800" y="0"/>
            <a:ext cx="3276600" cy="1219200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US" sz="3600" b="1" dirty="0" smtClean="0">
                <a:solidFill>
                  <a:schemeClr val="accent2"/>
                </a:solidFill>
                <a:latin typeface="+mj-lt"/>
              </a:rPr>
              <a:t>Hattie’s</a:t>
            </a:r>
            <a:endParaRPr lang="en-US" sz="36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1364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Attitudes and Dispositions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05800" cy="48006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2400" dirty="0" smtClean="0"/>
              <a:t>Concentration</a:t>
            </a:r>
            <a:r>
              <a:rPr lang="en-US" sz="2400" dirty="0"/>
              <a:t>, persistence engagement d=0.35 </a:t>
            </a:r>
            <a:br>
              <a:rPr lang="en-US" sz="2400" dirty="0"/>
            </a:br>
            <a:r>
              <a:rPr lang="en-US" sz="2400" dirty="0"/>
              <a:t>           </a:t>
            </a:r>
            <a:r>
              <a:rPr lang="en-US" sz="2400" dirty="0" smtClean="0"/>
              <a:t>                                   </a:t>
            </a:r>
            <a:r>
              <a:rPr lang="en-US" sz="2400" dirty="0">
                <a:solidFill>
                  <a:srgbClr val="0070C0"/>
                </a:solidFill>
              </a:rPr>
              <a:t>Zone of desired effects</a:t>
            </a:r>
          </a:p>
          <a:p>
            <a:pPr>
              <a:lnSpc>
                <a:spcPct val="250000"/>
              </a:lnSpc>
            </a:pPr>
            <a:r>
              <a:rPr lang="en-US" sz="2400" dirty="0" smtClean="0"/>
              <a:t>Reducing anxiety d=0.40 </a:t>
            </a:r>
            <a:r>
              <a:rPr lang="en-US" sz="2400" dirty="0" smtClean="0">
                <a:solidFill>
                  <a:srgbClr val="0070C0"/>
                </a:solidFill>
              </a:rPr>
              <a:t>Zone of desired effects 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Attitude to math and science d=0.36 </a:t>
            </a:r>
            <a:r>
              <a:rPr lang="en-US" sz="2400" dirty="0" smtClean="0">
                <a:solidFill>
                  <a:srgbClr val="0070C0"/>
                </a:solidFill>
              </a:rPr>
              <a:t>Zone of desired effects</a:t>
            </a:r>
          </a:p>
          <a:p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						(Hatttie, 2009)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91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Attitudes and Dispositions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05800" cy="48006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2400" dirty="0" smtClean="0"/>
              <a:t>Personality d=0.19  </a:t>
            </a:r>
            <a:r>
              <a:rPr lang="en-US" sz="2400" dirty="0" smtClean="0">
                <a:solidFill>
                  <a:schemeClr val="accent4"/>
                </a:solidFill>
              </a:rPr>
              <a:t>Teacher effects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Self-concept d=0.43 </a:t>
            </a:r>
            <a:r>
              <a:rPr lang="en-US" sz="2400" dirty="0" smtClean="0">
                <a:solidFill>
                  <a:srgbClr val="0070C0"/>
                </a:solidFill>
              </a:rPr>
              <a:t>Zone of desired effects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Motivation d=0.48 of </a:t>
            </a:r>
            <a:r>
              <a:rPr lang="en-US" sz="2400" dirty="0" smtClean="0">
                <a:solidFill>
                  <a:srgbClr val="0070C0"/>
                </a:solidFill>
              </a:rPr>
              <a:t>Zone of desired effects</a:t>
            </a:r>
          </a:p>
          <a:p>
            <a:pPr marL="114300" indent="0">
              <a:lnSpc>
                <a:spcPct val="200000"/>
              </a:lnSpc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						</a:t>
            </a:r>
            <a:r>
              <a:rPr lang="en-US" sz="2400" dirty="0" smtClean="0"/>
              <a:t>(</a:t>
            </a:r>
            <a:r>
              <a:rPr lang="en-US" sz="2400" dirty="0"/>
              <a:t>Hatttie, 2009)</a:t>
            </a:r>
          </a:p>
          <a:p>
            <a:pPr marL="114300" indent="0">
              <a:lnSpc>
                <a:spcPct val="200000"/>
              </a:lnSpc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32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458200" cy="1143000"/>
          </a:xfrm>
        </p:spPr>
        <p:txBody>
          <a:bodyPr/>
          <a:lstStyle/>
          <a:p>
            <a:pPr algn="ctr"/>
            <a:r>
              <a:rPr lang="en-US" sz="3200" dirty="0" smtClean="0"/>
              <a:t>Effective teacher’s response to the student’s attitudes and dispositions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lnSpc>
                <a:spcPct val="150000"/>
              </a:lnSpc>
              <a:buNone/>
            </a:pPr>
            <a:r>
              <a:rPr lang="en-US" sz="2800" dirty="0" smtClean="0"/>
              <a:t>Effective teachers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teach use direct explicit interactive instruction that engages </a:t>
            </a:r>
            <a:r>
              <a:rPr lang="en-US" sz="2800" dirty="0" smtClean="0"/>
              <a:t>students (</a:t>
            </a:r>
            <a:r>
              <a:rPr lang="en-US" sz="2800" dirty="0" err="1" smtClean="0"/>
              <a:t>Bost</a:t>
            </a:r>
            <a:r>
              <a:rPr lang="en-US" sz="2800" dirty="0" smtClean="0"/>
              <a:t> </a:t>
            </a:r>
            <a:r>
              <a:rPr lang="en-US" sz="2800" dirty="0"/>
              <a:t>&amp; </a:t>
            </a:r>
            <a:r>
              <a:rPr lang="en-US" sz="2800" dirty="0" err="1" smtClean="0"/>
              <a:t>Riccomini</a:t>
            </a:r>
            <a:r>
              <a:rPr lang="en-US" sz="2800" dirty="0" smtClean="0"/>
              <a:t>, 2006</a:t>
            </a:r>
            <a:r>
              <a:rPr lang="en-US" sz="2800" dirty="0"/>
              <a:t>);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know their students  and what motivates them;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modify their instructional practices according to feedback </a:t>
            </a:r>
            <a:r>
              <a:rPr lang="en-US" sz="2800" dirty="0" smtClean="0"/>
              <a:t>received(</a:t>
            </a:r>
            <a:r>
              <a:rPr lang="en-US" sz="2800" dirty="0" err="1" smtClean="0"/>
              <a:t>Cauley</a:t>
            </a:r>
            <a:r>
              <a:rPr lang="en-US" sz="2800" dirty="0" smtClean="0"/>
              <a:t>&amp; McMillan, 2009</a:t>
            </a:r>
            <a:r>
              <a:rPr lang="en-US" sz="2800" dirty="0"/>
              <a:t>). </a:t>
            </a:r>
            <a:endParaRPr lang="en-US" sz="2800" dirty="0" smtClean="0"/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pPr>
              <a:lnSpc>
                <a:spcPct val="150000"/>
              </a:lnSpc>
            </a:pPr>
            <a:endParaRPr lang="en-US" sz="2800" dirty="0"/>
          </a:p>
          <a:p>
            <a:pPr marL="11430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604529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362</TotalTime>
  <Words>526</Words>
  <Application>Microsoft Office PowerPoint</Application>
  <PresentationFormat>On-screen Show (4:3)</PresentationFormat>
  <Paragraphs>94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Adjacency</vt:lpstr>
      <vt:lpstr>Students’ Contributions and Teachers Response </vt:lpstr>
      <vt:lpstr> 4 Categories of Student Contributions</vt:lpstr>
      <vt:lpstr>Retrieved from http://inquirylearnings00106058.wikispaces.com/file/view/barometer_of_influence.jpg/245022489/593x450/barometer_of_influence.jpg </vt:lpstr>
      <vt:lpstr>Background influences</vt:lpstr>
      <vt:lpstr>Effective teacher’s response to the student’s contributions from background influences</vt:lpstr>
      <vt:lpstr>Retrieved from http://inquirylearnings00106058.wikispaces.com/file/view/barometer_of_influence.jpg/245022489/593x450/barometer_of_influence.jpg </vt:lpstr>
      <vt:lpstr>Attitudes and Dispositions</vt:lpstr>
      <vt:lpstr>Attitudes and Dispositions</vt:lpstr>
      <vt:lpstr>Effective teacher’s response to the student’s attitudes and dispositions</vt:lpstr>
      <vt:lpstr>Retrieved from http://inquirylearnings00106058.wikispaces.com/file/view/barometer_of_influence.jpg/245022489/593x450/barometer_of_influence.jpg </vt:lpstr>
      <vt:lpstr>Physical Attributes</vt:lpstr>
      <vt:lpstr>Effective teacher’s response to the student’s physical attributes </vt:lpstr>
      <vt:lpstr>Retrieved from http://inquirylearnings00106058.wikispaces.com/file/view/barometer_of_influence.jpg/245022489/593x450/barometer_of_influence.jpg </vt:lpstr>
      <vt:lpstr>Preschool Influences</vt:lpstr>
      <vt:lpstr>Effective teacher’s response to the student’s preschool influences</vt:lpstr>
      <vt:lpstr>Concluding Comments</vt:lpstr>
      <vt:lpstr>References</vt:lpstr>
    </vt:vector>
  </TitlesOfParts>
  <Company>Windows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40</cp:revision>
  <dcterms:created xsi:type="dcterms:W3CDTF">2013-06-18T00:58:29Z</dcterms:created>
  <dcterms:modified xsi:type="dcterms:W3CDTF">2013-06-21T19:20:52Z</dcterms:modified>
</cp:coreProperties>
</file>