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60" r:id="rId2"/>
    <p:sldId id="263" r:id="rId3"/>
    <p:sldId id="264" r:id="rId4"/>
    <p:sldId id="257" r:id="rId5"/>
    <p:sldId id="272" r:id="rId6"/>
    <p:sldId id="256" r:id="rId7"/>
    <p:sldId id="259" r:id="rId8"/>
    <p:sldId id="265" r:id="rId9"/>
    <p:sldId id="266" r:id="rId10"/>
    <p:sldId id="268" r:id="rId11"/>
    <p:sldId id="267" r:id="rId12"/>
    <p:sldId id="269" r:id="rId13"/>
    <p:sldId id="270" r:id="rId14"/>
    <p:sldId id="271" r:id="rId15"/>
    <p:sldId id="273" r:id="rId16"/>
    <p:sldId id="274" r:id="rId17"/>
    <p:sldId id="275" r:id="rId18"/>
    <p:sldId id="276" r:id="rId19"/>
    <p:sldId id="277" r:id="rId20"/>
    <p:sldId id="278" r:id="rId21"/>
    <p:sldId id="279" r:id="rId2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7721" autoAdjust="0"/>
    <p:restoredTop sz="94660"/>
  </p:normalViewPr>
  <p:slideViewPr>
    <p:cSldViewPr>
      <p:cViewPr>
        <p:scale>
          <a:sx n="70" d="100"/>
          <a:sy n="70" d="100"/>
        </p:scale>
        <p:origin x="-1212" y="10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F102DD90-01B7-43DD-88FB-155BDF5ED30C}" type="datetimeFigureOut">
              <a:rPr lang="en-US" smtClean="0"/>
              <a:t>6/18/2013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E9584F0-5BEA-44F7-A53E-1672C036E3F6}"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102DD90-01B7-43DD-88FB-155BDF5ED30C}" type="datetimeFigureOut">
              <a:rPr lang="en-US" smtClean="0"/>
              <a:t>6/18/2013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E9584F0-5BEA-44F7-A53E-1672C036E3F6}"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102DD90-01B7-43DD-88FB-155BDF5ED30C}" type="datetimeFigureOut">
              <a:rPr lang="en-US" smtClean="0"/>
              <a:t>6/18/2013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E9584F0-5BEA-44F7-A53E-1672C036E3F6}"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102DD90-01B7-43DD-88FB-155BDF5ED30C}" type="datetimeFigureOut">
              <a:rPr lang="en-US" smtClean="0"/>
              <a:t>6/18/2013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E9584F0-5BEA-44F7-A53E-1672C036E3F6}"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102DD90-01B7-43DD-88FB-155BDF5ED30C}" type="datetimeFigureOut">
              <a:rPr lang="en-US" smtClean="0"/>
              <a:t>6/18/2013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E9584F0-5BEA-44F7-A53E-1672C036E3F6}"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F102DD90-01B7-43DD-88FB-155BDF5ED30C}" type="datetimeFigureOut">
              <a:rPr lang="en-US" smtClean="0"/>
              <a:t>6/18/2013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E9584F0-5BEA-44F7-A53E-1672C036E3F6}"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102DD90-01B7-43DD-88FB-155BDF5ED30C}" type="datetimeFigureOut">
              <a:rPr lang="en-US" smtClean="0"/>
              <a:t>6/18/2013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E9584F0-5BEA-44F7-A53E-1672C036E3F6}"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102DD90-01B7-43DD-88FB-155BDF5ED30C}" type="datetimeFigureOut">
              <a:rPr lang="en-US" smtClean="0"/>
              <a:t>6/18/2013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E9584F0-5BEA-44F7-A53E-1672C036E3F6}"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102DD90-01B7-43DD-88FB-155BDF5ED30C}" type="datetimeFigureOut">
              <a:rPr lang="en-US" smtClean="0"/>
              <a:t>6/18/2013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E9584F0-5BEA-44F7-A53E-1672C036E3F6}"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n-US" smtClean="0"/>
              <a:t>Click to edit Master title style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102DD90-01B7-43DD-88FB-155BDF5ED30C}" type="datetimeFigureOut">
              <a:rPr lang="en-US" smtClean="0"/>
              <a:t>6/18/2013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E9584F0-5BEA-44F7-A53E-1672C036E3F6}" type="slidenum">
              <a:rPr lang="en-US" smtClean="0"/>
              <a:t>‹#›</a:t>
            </a:fld>
            <a:endParaRPr lang="en-US"/>
          </a:p>
        </p:txBody>
      </p:sp>
      <p:sp>
        <p:nvSpPr>
          <p:cNvPr id="9" name="Content Placeholder 8"/>
          <p:cNvSpPr>
            <a:spLocks noGrp="1"/>
          </p:cNvSpPr>
          <p:nvPr>
            <p:ph sz="quarter" idx="13"/>
          </p:nvPr>
        </p:nvSpPr>
        <p:spPr>
          <a:xfrm>
            <a:off x="304800" y="381000"/>
            <a:ext cx="7772400" cy="494284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7"/>
          <p:cNvSpPr>
            <a:spLocks noGrp="1"/>
          </p:cNvSpPr>
          <p:nvPr>
            <p:ph type="dt" sz="half" idx="10"/>
          </p:nvPr>
        </p:nvSpPr>
        <p:spPr/>
        <p:txBody>
          <a:bodyPr/>
          <a:lstStyle/>
          <a:p>
            <a:fld id="{F102DD90-01B7-43DD-88FB-155BDF5ED30C}" type="datetimeFigureOut">
              <a:rPr lang="en-US" smtClean="0"/>
              <a:t>6/18/2013</a:t>
            </a:fld>
            <a:endParaRPr lang="en-US"/>
          </a:p>
        </p:txBody>
      </p:sp>
      <p:sp>
        <p:nvSpPr>
          <p:cNvPr id="9" name="Slide Number Placeholder 8"/>
          <p:cNvSpPr>
            <a:spLocks noGrp="1"/>
          </p:cNvSpPr>
          <p:nvPr>
            <p:ph type="sldNum" sz="quarter" idx="11"/>
          </p:nvPr>
        </p:nvSpPr>
        <p:spPr/>
        <p:txBody>
          <a:bodyPr/>
          <a:lstStyle/>
          <a:p>
            <a:fld id="{2E9584F0-5BEA-44F7-A53E-1672C036E3F6}" type="slidenum">
              <a:rPr lang="en-US" smtClean="0"/>
              <a:t>‹#›</a:t>
            </a:fld>
            <a:endParaRPr lang="en-US"/>
          </a:p>
        </p:txBody>
      </p:sp>
      <p:sp>
        <p:nvSpPr>
          <p:cNvPr id="10" name="Footer Placeholder 9"/>
          <p:cNvSpPr>
            <a:spLocks noGrp="1"/>
          </p:cNvSpPr>
          <p:nvPr>
            <p:ph type="ftr" sz="quarter" idx="12"/>
          </p:nvPr>
        </p:nvSpPr>
        <p:spPr/>
        <p:txBody>
          <a:body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2E9584F0-5BEA-44F7-A53E-1672C036E3F6}" type="slidenum">
              <a:rPr lang="en-US" smtClean="0"/>
              <a:t>‹#›</a:t>
            </a:fld>
            <a:endParaRPr lang="en-US"/>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endParaRPr lang="en-US"/>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F102DD90-01B7-43DD-88FB-155BDF5ED30C}" type="datetimeFigureOut">
              <a:rPr lang="en-US" smtClean="0"/>
              <a:t>6/18/2013</a:t>
            </a:fld>
            <a:endParaRPr lang="en-US"/>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914400" rtl="0"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l" defTabSz="914400" rtl="0"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l" defTabSz="914400" rtl="0"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l" defTabSz="914400" rtl="0"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l" defTabSz="914400" rtl="0"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l" defTabSz="914400" rtl="0"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l" defTabSz="914400" rtl="0"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l" defTabSz="914400" rtl="0"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l" defTabSz="914400" rtl="0"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28600" y="-609600"/>
            <a:ext cx="8305800" cy="2971800"/>
          </a:xfrm>
        </p:spPr>
        <p:txBody>
          <a:bodyPr/>
          <a:lstStyle/>
          <a:p>
            <a:pPr algn="ctr"/>
            <a:r>
              <a:rPr lang="en-US" sz="6000" b="1" dirty="0" smtClean="0"/>
              <a:t>Teachers that matter</a:t>
            </a:r>
            <a:r>
              <a:rPr lang="en-US" sz="5400" b="1" dirty="0" smtClean="0"/>
              <a:t/>
            </a:r>
            <a:br>
              <a:rPr lang="en-US" sz="5400" b="1" dirty="0" smtClean="0"/>
            </a:br>
            <a:r>
              <a:rPr lang="en-US" sz="4800" b="1" dirty="0" smtClean="0"/>
              <a:t>Effective teachers</a:t>
            </a:r>
            <a:endParaRPr lang="en-US" sz="2000" b="1" dirty="0"/>
          </a:p>
        </p:txBody>
      </p:sp>
      <p:sp>
        <p:nvSpPr>
          <p:cNvPr id="3" name="Subtitle 2"/>
          <p:cNvSpPr>
            <a:spLocks noGrp="1"/>
          </p:cNvSpPr>
          <p:nvPr>
            <p:ph type="subTitle" idx="1"/>
          </p:nvPr>
        </p:nvSpPr>
        <p:spPr>
          <a:xfrm>
            <a:off x="2819400" y="4366230"/>
            <a:ext cx="6461760" cy="1066800"/>
          </a:xfrm>
        </p:spPr>
        <p:txBody>
          <a:bodyPr>
            <a:noAutofit/>
          </a:bodyPr>
          <a:lstStyle/>
          <a:p>
            <a:pPr algn="ctr"/>
            <a:endParaRPr lang="en-US" sz="2800" dirty="0">
              <a:solidFill>
                <a:schemeClr val="tx1"/>
              </a:solidFill>
            </a:endParaRPr>
          </a:p>
          <a:p>
            <a:pPr algn="ctr"/>
            <a:r>
              <a:rPr lang="en-US" sz="2400" dirty="0" smtClean="0">
                <a:solidFill>
                  <a:schemeClr val="tx1"/>
                </a:solidFill>
              </a:rPr>
              <a:t>Gingerlee </a:t>
            </a:r>
            <a:r>
              <a:rPr lang="en-US" sz="2400" dirty="0" smtClean="0">
                <a:solidFill>
                  <a:schemeClr val="tx1"/>
                </a:solidFill>
              </a:rPr>
              <a:t>Lackey</a:t>
            </a:r>
          </a:p>
          <a:p>
            <a:pPr algn="ctr"/>
            <a:r>
              <a:rPr lang="en-US" sz="2400" dirty="0" smtClean="0">
                <a:solidFill>
                  <a:schemeClr val="tx1"/>
                </a:solidFill>
              </a:rPr>
              <a:t>Graduate Student</a:t>
            </a:r>
          </a:p>
          <a:p>
            <a:pPr algn="ctr"/>
            <a:r>
              <a:rPr lang="en-US" sz="2400" dirty="0" smtClean="0">
                <a:solidFill>
                  <a:schemeClr val="tx1"/>
                </a:solidFill>
              </a:rPr>
              <a:t>University of Alabama</a:t>
            </a:r>
            <a:endParaRPr lang="en-US" sz="2400" dirty="0">
              <a:solidFill>
                <a:schemeClr val="tx1"/>
              </a:solidFill>
            </a:endParaRPr>
          </a:p>
        </p:txBody>
      </p:sp>
      <p:sp>
        <p:nvSpPr>
          <p:cNvPr id="5" name="TextBox 4"/>
          <p:cNvSpPr txBox="1"/>
          <p:nvPr/>
        </p:nvSpPr>
        <p:spPr>
          <a:xfrm>
            <a:off x="1524000" y="2796570"/>
            <a:ext cx="5867400" cy="1785104"/>
          </a:xfrm>
          <a:prstGeom prst="rect">
            <a:avLst/>
          </a:prstGeom>
          <a:noFill/>
        </p:spPr>
        <p:txBody>
          <a:bodyPr wrap="square" rtlCol="0">
            <a:spAutoFit/>
          </a:bodyPr>
          <a:lstStyle/>
          <a:p>
            <a:r>
              <a:rPr lang="en-US" sz="2200" b="1" dirty="0" smtClean="0"/>
              <a:t>A presentation based on chapter </a:t>
            </a:r>
            <a:r>
              <a:rPr lang="en-US" sz="2200" b="1" dirty="0"/>
              <a:t>3, “The </a:t>
            </a:r>
            <a:r>
              <a:rPr lang="en-US" sz="2200" b="1" dirty="0" smtClean="0"/>
              <a:t>argument: Visible teaching and visible learning” </a:t>
            </a:r>
            <a:r>
              <a:rPr lang="en-US" sz="2200" b="1" dirty="0"/>
              <a:t>of John Hattie's book, </a:t>
            </a:r>
            <a:r>
              <a:rPr lang="en-US" sz="2200" b="1" i="1" dirty="0"/>
              <a:t>Visible Learning: A Synthesis of over 800 Meta-Analyses Relating to Achievement</a:t>
            </a:r>
            <a:r>
              <a:rPr lang="en-US" sz="2200" b="1" dirty="0"/>
              <a:t>(2009).</a:t>
            </a:r>
            <a:endParaRPr lang="en-US" sz="2200" dirty="0"/>
          </a:p>
        </p:txBody>
      </p:sp>
    </p:spTree>
    <p:extLst>
      <p:ext uri="{BB962C8B-B14F-4D97-AF65-F5344CB8AC3E}">
        <p14:creationId xmlns:p14="http://schemas.microsoft.com/office/powerpoint/2010/main" val="358092695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28600"/>
            <a:ext cx="8458200" cy="1143000"/>
          </a:xfrm>
        </p:spPr>
        <p:txBody>
          <a:bodyPr/>
          <a:lstStyle/>
          <a:p>
            <a:r>
              <a:rPr lang="en-US" sz="4000" dirty="0" smtClean="0"/>
              <a:t>Effective teacher’s response to the child</a:t>
            </a:r>
            <a:endParaRPr lang="en-US" sz="4000" dirty="0"/>
          </a:p>
        </p:txBody>
      </p:sp>
      <p:sp>
        <p:nvSpPr>
          <p:cNvPr id="3" name="Content Placeholder 2"/>
          <p:cNvSpPr>
            <a:spLocks noGrp="1"/>
          </p:cNvSpPr>
          <p:nvPr>
            <p:ph idx="1"/>
          </p:nvPr>
        </p:nvSpPr>
        <p:spPr/>
        <p:txBody>
          <a:bodyPr>
            <a:normAutofit/>
          </a:bodyPr>
          <a:lstStyle/>
          <a:p>
            <a:pPr marL="114300" indent="0">
              <a:buNone/>
            </a:pPr>
            <a:r>
              <a:rPr lang="en-US" sz="3200" dirty="0"/>
              <a:t>Regardless of what </a:t>
            </a:r>
            <a:r>
              <a:rPr lang="en-US" sz="3200" dirty="0" smtClean="0"/>
              <a:t>students </a:t>
            </a:r>
            <a:r>
              <a:rPr lang="en-US" sz="3200" dirty="0"/>
              <a:t>bring to  the learning experience, </a:t>
            </a:r>
            <a:r>
              <a:rPr lang="en-US" sz="3200" dirty="0" smtClean="0"/>
              <a:t>effective teachers build </a:t>
            </a:r>
            <a:r>
              <a:rPr lang="en-US" sz="3200" dirty="0"/>
              <a:t>positive relationships with </a:t>
            </a:r>
            <a:r>
              <a:rPr lang="en-US" sz="3200" dirty="0" smtClean="0"/>
              <a:t>students</a:t>
            </a:r>
            <a:r>
              <a:rPr lang="en-US" sz="3200" dirty="0"/>
              <a:t>, teach them in a way that motivates, inspires and engages and provide challenging goals and the support and feedback </a:t>
            </a:r>
            <a:r>
              <a:rPr lang="en-US" sz="3200" dirty="0" smtClean="0"/>
              <a:t>students need </a:t>
            </a:r>
            <a:r>
              <a:rPr lang="en-US" sz="3200" dirty="0"/>
              <a:t>to reach those goals.</a:t>
            </a:r>
          </a:p>
          <a:p>
            <a:pPr marL="114300" indent="0">
              <a:buNone/>
            </a:pPr>
            <a:endParaRPr lang="en-US" sz="3200" dirty="0"/>
          </a:p>
        </p:txBody>
      </p:sp>
    </p:spTree>
    <p:extLst>
      <p:ext uri="{BB962C8B-B14F-4D97-AF65-F5344CB8AC3E}">
        <p14:creationId xmlns:p14="http://schemas.microsoft.com/office/powerpoint/2010/main" val="1515917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4000" dirty="0" smtClean="0"/>
              <a:t>Factor 2: influences from the home</a:t>
            </a:r>
            <a:endParaRPr lang="en-US" sz="4000" dirty="0"/>
          </a:p>
        </p:txBody>
      </p:sp>
      <p:sp>
        <p:nvSpPr>
          <p:cNvPr id="3" name="Content Placeholder 2"/>
          <p:cNvSpPr>
            <a:spLocks noGrp="1"/>
          </p:cNvSpPr>
          <p:nvPr>
            <p:ph idx="1"/>
          </p:nvPr>
        </p:nvSpPr>
        <p:spPr>
          <a:xfrm>
            <a:off x="533400" y="1219200"/>
            <a:ext cx="7620000" cy="4800600"/>
          </a:xfrm>
        </p:spPr>
        <p:txBody>
          <a:bodyPr anchor="ctr">
            <a:normAutofit/>
          </a:bodyPr>
          <a:lstStyle/>
          <a:p>
            <a:pPr marL="114300" indent="0">
              <a:lnSpc>
                <a:spcPct val="150000"/>
              </a:lnSpc>
              <a:buNone/>
            </a:pPr>
            <a:r>
              <a:rPr lang="en-US" sz="2400" dirty="0" smtClean="0"/>
              <a:t>Key factors from students’ homes include</a:t>
            </a:r>
          </a:p>
          <a:p>
            <a:pPr>
              <a:lnSpc>
                <a:spcPct val="200000"/>
              </a:lnSpc>
            </a:pPr>
            <a:r>
              <a:rPr lang="en-US" sz="2400" dirty="0" smtClean="0"/>
              <a:t>parental expectations and aspirations for the child</a:t>
            </a:r>
          </a:p>
          <a:p>
            <a:pPr>
              <a:lnSpc>
                <a:spcPct val="150000"/>
              </a:lnSpc>
            </a:pPr>
            <a:r>
              <a:rPr lang="en-US" sz="2400" dirty="0" smtClean="0"/>
              <a:t>parental knowledge of the language of schooling</a:t>
            </a:r>
          </a:p>
          <a:p>
            <a:pPr marL="114300" indent="0">
              <a:lnSpc>
                <a:spcPct val="150000"/>
              </a:lnSpc>
              <a:buNone/>
            </a:pPr>
            <a:r>
              <a:rPr lang="en-US" sz="2400" dirty="0"/>
              <a:t> </a:t>
            </a:r>
            <a:r>
              <a:rPr lang="en-US" sz="2400" dirty="0" smtClean="0"/>
              <a:t>  					(Hattie,2009, p. 33)</a:t>
            </a:r>
          </a:p>
        </p:txBody>
      </p:sp>
    </p:spTree>
    <p:extLst>
      <p:ext uri="{BB962C8B-B14F-4D97-AF65-F5344CB8AC3E}">
        <p14:creationId xmlns:p14="http://schemas.microsoft.com/office/powerpoint/2010/main" val="217580332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dirty="0" smtClean="0"/>
              <a:t>Effective teacher’s response to the home</a:t>
            </a:r>
            <a:endParaRPr lang="en-US" sz="3600" dirty="0"/>
          </a:p>
        </p:txBody>
      </p:sp>
      <p:sp>
        <p:nvSpPr>
          <p:cNvPr id="3" name="Content Placeholder 2"/>
          <p:cNvSpPr>
            <a:spLocks noGrp="1"/>
          </p:cNvSpPr>
          <p:nvPr>
            <p:ph idx="1"/>
          </p:nvPr>
        </p:nvSpPr>
        <p:spPr/>
        <p:txBody>
          <a:bodyPr/>
          <a:lstStyle/>
          <a:p>
            <a:pPr marL="114300" indent="0" algn="ctr">
              <a:lnSpc>
                <a:spcPct val="150000"/>
              </a:lnSpc>
              <a:buNone/>
            </a:pPr>
            <a:r>
              <a:rPr lang="en-US" sz="2800" b="1" dirty="0" smtClean="0"/>
              <a:t>  Effective teachers develop </a:t>
            </a:r>
            <a:r>
              <a:rPr lang="en-US" sz="2800" b="1" dirty="0"/>
              <a:t>positive relationships with </a:t>
            </a:r>
            <a:r>
              <a:rPr lang="en-US" sz="2800" b="1" dirty="0" smtClean="0"/>
              <a:t>student’s </a:t>
            </a:r>
            <a:r>
              <a:rPr lang="en-US" sz="2800" b="1" dirty="0"/>
              <a:t>guardians and ensure </a:t>
            </a:r>
            <a:r>
              <a:rPr lang="en-US" sz="2800" b="1" dirty="0" smtClean="0"/>
              <a:t>they </a:t>
            </a:r>
            <a:r>
              <a:rPr lang="en-US" sz="2800" b="1" dirty="0"/>
              <a:t>communicate in a way that helps guardians </a:t>
            </a:r>
            <a:r>
              <a:rPr lang="en-US" sz="2800" b="1" dirty="0" smtClean="0"/>
              <a:t>understand and learn the </a:t>
            </a:r>
            <a:r>
              <a:rPr lang="en-US" sz="2800" b="1" dirty="0"/>
              <a:t>language of schooling</a:t>
            </a:r>
            <a:r>
              <a:rPr lang="en-US" sz="2800" b="1" dirty="0" smtClean="0"/>
              <a:t>.  </a:t>
            </a:r>
            <a:endParaRPr lang="en-US" sz="2800" b="1" dirty="0"/>
          </a:p>
          <a:p>
            <a:endParaRPr lang="en-US" dirty="0"/>
          </a:p>
        </p:txBody>
      </p:sp>
    </p:spTree>
    <p:extLst>
      <p:ext uri="{BB962C8B-B14F-4D97-AF65-F5344CB8AC3E}">
        <p14:creationId xmlns:p14="http://schemas.microsoft.com/office/powerpoint/2010/main" val="169027797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Factor 3: school effects</a:t>
            </a:r>
            <a:endParaRPr lang="en-US" sz="3200" dirty="0"/>
          </a:p>
        </p:txBody>
      </p:sp>
      <p:sp>
        <p:nvSpPr>
          <p:cNvPr id="3" name="Content Placeholder 2"/>
          <p:cNvSpPr>
            <a:spLocks noGrp="1"/>
          </p:cNvSpPr>
          <p:nvPr>
            <p:ph idx="1"/>
          </p:nvPr>
        </p:nvSpPr>
        <p:spPr>
          <a:xfrm>
            <a:off x="457200" y="1447800"/>
            <a:ext cx="7620000" cy="5181600"/>
          </a:xfrm>
        </p:spPr>
        <p:txBody>
          <a:bodyPr anchor="ctr">
            <a:normAutofit fontScale="70000" lnSpcReduction="20000"/>
          </a:bodyPr>
          <a:lstStyle/>
          <a:p>
            <a:pPr marL="114300" indent="0">
              <a:lnSpc>
                <a:spcPct val="150000"/>
              </a:lnSpc>
              <a:buNone/>
            </a:pPr>
            <a:r>
              <a:rPr lang="en-US" sz="3100" dirty="0" smtClean="0"/>
              <a:t>Key factors from the school include</a:t>
            </a:r>
          </a:p>
          <a:p>
            <a:pPr>
              <a:lnSpc>
                <a:spcPct val="150000"/>
              </a:lnSpc>
            </a:pPr>
            <a:r>
              <a:rPr lang="en-US" sz="3100" dirty="0"/>
              <a:t>t</a:t>
            </a:r>
            <a:r>
              <a:rPr lang="en-US" sz="3100" dirty="0" smtClean="0"/>
              <a:t>he climate of the classroom, such as welcoming errors, and providing a safe, caring environment</a:t>
            </a:r>
          </a:p>
          <a:p>
            <a:pPr>
              <a:lnSpc>
                <a:spcPct val="150000"/>
              </a:lnSpc>
            </a:pPr>
            <a:r>
              <a:rPr lang="en-US" sz="3100" dirty="0" smtClean="0"/>
              <a:t>peer influences</a:t>
            </a:r>
          </a:p>
          <a:p>
            <a:pPr marL="114300" indent="0">
              <a:lnSpc>
                <a:spcPct val="150000"/>
              </a:lnSpc>
              <a:buNone/>
            </a:pPr>
            <a:endParaRPr lang="en-US" sz="2400" dirty="0" smtClean="0"/>
          </a:p>
          <a:p>
            <a:pPr marL="114300" indent="0" algn="ctr">
              <a:lnSpc>
                <a:spcPct val="150000"/>
              </a:lnSpc>
              <a:buNone/>
            </a:pPr>
            <a:r>
              <a:rPr lang="en-US" sz="2900" dirty="0" smtClean="0"/>
              <a:t>“</a:t>
            </a:r>
            <a:r>
              <a:rPr lang="en-US" sz="2900" dirty="0"/>
              <a:t>However, the most powerful effects of the school relate to features </a:t>
            </a:r>
            <a:r>
              <a:rPr lang="en-US" sz="2900" i="1" dirty="0"/>
              <a:t>within</a:t>
            </a:r>
            <a:r>
              <a:rPr lang="en-US" sz="2900" dirty="0"/>
              <a:t> schools, such as the climate of the classroom, peer influences, and the lack of disruptive students in the classroom—all of which allow students and teachers to make errors and develop reputations as learners, and which provide and invitation to learn”</a:t>
            </a:r>
            <a:endParaRPr lang="en-US" sz="2900" i="1" dirty="0"/>
          </a:p>
          <a:p>
            <a:pPr marL="114300" indent="0" algn="ctr">
              <a:lnSpc>
                <a:spcPct val="150000"/>
              </a:lnSpc>
              <a:buNone/>
            </a:pPr>
            <a:r>
              <a:rPr lang="en-US" sz="2400" dirty="0"/>
              <a:t>                                                                            (Hattie, 2009, p. 33)</a:t>
            </a:r>
          </a:p>
          <a:p>
            <a:pPr marL="114300" indent="0">
              <a:lnSpc>
                <a:spcPct val="150000"/>
              </a:lnSpc>
              <a:buNone/>
            </a:pPr>
            <a:endParaRPr lang="en-US" sz="2400" dirty="0" smtClean="0"/>
          </a:p>
        </p:txBody>
      </p:sp>
    </p:spTree>
    <p:extLst>
      <p:ext uri="{BB962C8B-B14F-4D97-AF65-F5344CB8AC3E}">
        <p14:creationId xmlns:p14="http://schemas.microsoft.com/office/powerpoint/2010/main" val="170443361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153400" cy="1143000"/>
          </a:xfrm>
        </p:spPr>
        <p:txBody>
          <a:bodyPr/>
          <a:lstStyle/>
          <a:p>
            <a:r>
              <a:rPr lang="en-US" sz="3600" dirty="0" smtClean="0"/>
              <a:t>Effective teacher’s response to the school</a:t>
            </a:r>
            <a:endParaRPr lang="en-US" sz="3600" dirty="0"/>
          </a:p>
        </p:txBody>
      </p:sp>
      <p:sp>
        <p:nvSpPr>
          <p:cNvPr id="3" name="Content Placeholder 2"/>
          <p:cNvSpPr>
            <a:spLocks noGrp="1"/>
          </p:cNvSpPr>
          <p:nvPr>
            <p:ph idx="1"/>
          </p:nvPr>
        </p:nvSpPr>
        <p:spPr>
          <a:xfrm>
            <a:off x="457200" y="1447800"/>
            <a:ext cx="7620000" cy="4800600"/>
          </a:xfrm>
        </p:spPr>
        <p:txBody>
          <a:bodyPr>
            <a:normAutofit/>
          </a:bodyPr>
          <a:lstStyle/>
          <a:p>
            <a:pPr marL="114300" indent="0" algn="ctr">
              <a:lnSpc>
                <a:spcPct val="150000"/>
              </a:lnSpc>
              <a:buNone/>
            </a:pPr>
            <a:r>
              <a:rPr lang="en-US" sz="2800" b="1" dirty="0" smtClean="0"/>
              <a:t>Effective teacher s create safe positive climates in their classrooms, foster mutual respect among teachers, students and their peers and use effective classroom and behavior management practices that minimize disruptions to the learning environment</a:t>
            </a:r>
            <a:r>
              <a:rPr lang="en-US" sz="2000" b="1" dirty="0" smtClean="0"/>
              <a:t>. </a:t>
            </a:r>
            <a:endParaRPr lang="en-US" sz="2000" b="1" dirty="0"/>
          </a:p>
        </p:txBody>
      </p:sp>
    </p:spTree>
    <p:extLst>
      <p:ext uri="{BB962C8B-B14F-4D97-AF65-F5344CB8AC3E}">
        <p14:creationId xmlns:p14="http://schemas.microsoft.com/office/powerpoint/2010/main" val="346006243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Factor 4: The teacher</a:t>
            </a:r>
            <a:endParaRPr lang="en-US" sz="3200" dirty="0"/>
          </a:p>
        </p:txBody>
      </p:sp>
      <p:sp>
        <p:nvSpPr>
          <p:cNvPr id="3" name="Content Placeholder 2"/>
          <p:cNvSpPr>
            <a:spLocks noGrp="1"/>
          </p:cNvSpPr>
          <p:nvPr>
            <p:ph idx="1"/>
          </p:nvPr>
        </p:nvSpPr>
        <p:spPr>
          <a:xfrm>
            <a:off x="457200" y="1447800"/>
            <a:ext cx="7620000" cy="5181600"/>
          </a:xfrm>
        </p:spPr>
        <p:txBody>
          <a:bodyPr anchor="ctr">
            <a:normAutofit fontScale="85000" lnSpcReduction="10000"/>
          </a:bodyPr>
          <a:lstStyle/>
          <a:p>
            <a:pPr>
              <a:lnSpc>
                <a:spcPct val="150000"/>
              </a:lnSpc>
            </a:pPr>
            <a:r>
              <a:rPr lang="en-US" sz="3100" dirty="0"/>
              <a:t>t</a:t>
            </a:r>
            <a:r>
              <a:rPr lang="en-US" sz="3100" dirty="0" smtClean="0"/>
              <a:t>he quality of teaching—as perceived by students</a:t>
            </a:r>
          </a:p>
          <a:p>
            <a:pPr>
              <a:lnSpc>
                <a:spcPct val="150000"/>
              </a:lnSpc>
            </a:pPr>
            <a:r>
              <a:rPr lang="en-US" sz="3100" dirty="0"/>
              <a:t>t</a:t>
            </a:r>
            <a:r>
              <a:rPr lang="en-US" sz="3100" dirty="0" smtClean="0"/>
              <a:t>eacher expectations</a:t>
            </a:r>
          </a:p>
          <a:p>
            <a:pPr>
              <a:lnSpc>
                <a:spcPct val="150000"/>
              </a:lnSpc>
            </a:pPr>
            <a:r>
              <a:rPr lang="en-US" sz="3100" dirty="0" smtClean="0"/>
              <a:t>Teachers’ conceptions of teaching, learning, assessment, and the students—this relates to teachers’ views on whether all students can progress and whether achievement for all is changeable(or fixed)</a:t>
            </a:r>
            <a:endParaRPr lang="en-US" sz="2900" i="1" dirty="0"/>
          </a:p>
          <a:p>
            <a:pPr marL="114300" indent="0" algn="ctr">
              <a:lnSpc>
                <a:spcPct val="150000"/>
              </a:lnSpc>
              <a:buNone/>
            </a:pPr>
            <a:r>
              <a:rPr lang="en-US" sz="2400" dirty="0"/>
              <a:t>                                                             </a:t>
            </a:r>
            <a:r>
              <a:rPr lang="en-US" sz="2400" dirty="0" smtClean="0"/>
              <a:t>  </a:t>
            </a:r>
            <a:r>
              <a:rPr lang="en-US" sz="2400" dirty="0"/>
              <a:t>(Hattie, 2009, p. </a:t>
            </a:r>
            <a:r>
              <a:rPr lang="en-US" sz="2400" dirty="0" smtClean="0"/>
              <a:t>34)</a:t>
            </a:r>
            <a:endParaRPr lang="en-US" sz="2400" dirty="0"/>
          </a:p>
          <a:p>
            <a:pPr marL="114300" indent="0">
              <a:lnSpc>
                <a:spcPct val="150000"/>
              </a:lnSpc>
              <a:buNone/>
            </a:pPr>
            <a:endParaRPr lang="en-US" sz="2400" dirty="0" smtClean="0"/>
          </a:p>
        </p:txBody>
      </p:sp>
    </p:spTree>
    <p:extLst>
      <p:ext uri="{BB962C8B-B14F-4D97-AF65-F5344CB8AC3E}">
        <p14:creationId xmlns:p14="http://schemas.microsoft.com/office/powerpoint/2010/main" val="30108973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Factor 4: The teacher continued</a:t>
            </a:r>
            <a:endParaRPr lang="en-US" sz="3200" dirty="0"/>
          </a:p>
        </p:txBody>
      </p:sp>
      <p:sp>
        <p:nvSpPr>
          <p:cNvPr id="3" name="Content Placeholder 2"/>
          <p:cNvSpPr>
            <a:spLocks noGrp="1"/>
          </p:cNvSpPr>
          <p:nvPr>
            <p:ph idx="1"/>
          </p:nvPr>
        </p:nvSpPr>
        <p:spPr>
          <a:xfrm>
            <a:off x="457200" y="1447800"/>
            <a:ext cx="7620000" cy="5181600"/>
          </a:xfrm>
        </p:spPr>
        <p:txBody>
          <a:bodyPr anchor="ctr">
            <a:normAutofit fontScale="77500" lnSpcReduction="20000"/>
          </a:bodyPr>
          <a:lstStyle/>
          <a:p>
            <a:pPr>
              <a:lnSpc>
                <a:spcPct val="150000"/>
              </a:lnSpc>
            </a:pPr>
            <a:r>
              <a:rPr lang="en-US" sz="3100" dirty="0" smtClean="0"/>
              <a:t>teacher openness—whether teachers are prepared to be surprised</a:t>
            </a:r>
          </a:p>
          <a:p>
            <a:pPr>
              <a:lnSpc>
                <a:spcPct val="150000"/>
              </a:lnSpc>
            </a:pPr>
            <a:r>
              <a:rPr lang="en-US" sz="3100" dirty="0" smtClean="0"/>
              <a:t>classroom climate—having a warm socio-emotional climate in the classroom where errors are not only tolerated  but welcomed</a:t>
            </a:r>
          </a:p>
          <a:p>
            <a:pPr>
              <a:lnSpc>
                <a:spcPct val="150000"/>
              </a:lnSpc>
            </a:pPr>
            <a:r>
              <a:rPr lang="en-US" sz="3100" dirty="0" smtClean="0"/>
              <a:t>a focus on teacher clarity in articulating success criteria for achievements</a:t>
            </a:r>
          </a:p>
          <a:p>
            <a:pPr>
              <a:lnSpc>
                <a:spcPct val="150000"/>
              </a:lnSpc>
            </a:pPr>
            <a:r>
              <a:rPr lang="en-US" sz="3100" dirty="0" smtClean="0"/>
              <a:t>the fostering of effort</a:t>
            </a:r>
          </a:p>
          <a:p>
            <a:pPr>
              <a:lnSpc>
                <a:spcPct val="150000"/>
              </a:lnSpc>
            </a:pPr>
            <a:r>
              <a:rPr lang="en-US" sz="3100" dirty="0" smtClean="0"/>
              <a:t>the engagement of all students</a:t>
            </a:r>
            <a:endParaRPr lang="en-US" sz="2900" dirty="0"/>
          </a:p>
          <a:p>
            <a:pPr marL="114300" indent="0" algn="ctr">
              <a:lnSpc>
                <a:spcPct val="150000"/>
              </a:lnSpc>
              <a:buNone/>
            </a:pPr>
            <a:r>
              <a:rPr lang="en-US" sz="2400" dirty="0"/>
              <a:t>                                                             </a:t>
            </a:r>
            <a:r>
              <a:rPr lang="en-US" sz="2400" dirty="0" smtClean="0"/>
              <a:t>  </a:t>
            </a:r>
            <a:r>
              <a:rPr lang="en-US" sz="2400" dirty="0"/>
              <a:t>(Hattie, 2009, p. </a:t>
            </a:r>
            <a:r>
              <a:rPr lang="en-US" sz="2400" dirty="0" smtClean="0"/>
              <a:t>34)</a:t>
            </a:r>
            <a:endParaRPr lang="en-US" sz="2400" dirty="0"/>
          </a:p>
          <a:p>
            <a:pPr marL="114300" indent="0">
              <a:lnSpc>
                <a:spcPct val="150000"/>
              </a:lnSpc>
              <a:buNone/>
            </a:pPr>
            <a:endParaRPr lang="en-US" sz="2400" dirty="0" smtClean="0"/>
          </a:p>
        </p:txBody>
      </p:sp>
    </p:spTree>
    <p:extLst>
      <p:ext uri="{BB962C8B-B14F-4D97-AF65-F5344CB8AC3E}">
        <p14:creationId xmlns:p14="http://schemas.microsoft.com/office/powerpoint/2010/main" val="1899902188"/>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Factor 5: The curriculum</a:t>
            </a:r>
            <a:endParaRPr lang="en-US" sz="3200" dirty="0"/>
          </a:p>
        </p:txBody>
      </p:sp>
      <p:sp>
        <p:nvSpPr>
          <p:cNvPr id="3" name="Content Placeholder 2"/>
          <p:cNvSpPr>
            <a:spLocks noGrp="1"/>
          </p:cNvSpPr>
          <p:nvPr>
            <p:ph idx="1"/>
          </p:nvPr>
        </p:nvSpPr>
        <p:spPr>
          <a:xfrm>
            <a:off x="457200" y="1447800"/>
            <a:ext cx="7620000" cy="5181600"/>
          </a:xfrm>
        </p:spPr>
        <p:txBody>
          <a:bodyPr anchor="ctr">
            <a:normAutofit fontScale="92500" lnSpcReduction="10000"/>
          </a:bodyPr>
          <a:lstStyle/>
          <a:p>
            <a:pPr>
              <a:lnSpc>
                <a:spcPct val="150000"/>
              </a:lnSpc>
            </a:pPr>
            <a:r>
              <a:rPr lang="en-US" sz="3100" dirty="0" smtClean="0"/>
              <a:t>developing a curriculum that aims for the best balance of surface and deep understanding</a:t>
            </a:r>
          </a:p>
          <a:p>
            <a:pPr>
              <a:lnSpc>
                <a:spcPct val="150000"/>
              </a:lnSpc>
            </a:pPr>
            <a:r>
              <a:rPr lang="en-US" sz="3100" dirty="0" smtClean="0"/>
              <a:t>ensuring a focus on developing learning strategies to construct meaning</a:t>
            </a:r>
          </a:p>
          <a:p>
            <a:pPr>
              <a:lnSpc>
                <a:spcPct val="150000"/>
              </a:lnSpc>
            </a:pPr>
            <a:r>
              <a:rPr lang="en-US" sz="3100" dirty="0" smtClean="0"/>
              <a:t>having strategies that are planned, deliberate, and having explicit and active programs that teach specific skills and deeper understanding</a:t>
            </a:r>
            <a:endParaRPr lang="en-US" sz="2900" i="1" dirty="0"/>
          </a:p>
          <a:p>
            <a:pPr marL="114300" indent="0" algn="ctr">
              <a:lnSpc>
                <a:spcPct val="150000"/>
              </a:lnSpc>
              <a:buNone/>
            </a:pPr>
            <a:r>
              <a:rPr lang="en-US" sz="2400" dirty="0"/>
              <a:t>                                                             </a:t>
            </a:r>
            <a:r>
              <a:rPr lang="en-US" sz="2400" dirty="0" smtClean="0"/>
              <a:t>  </a:t>
            </a:r>
            <a:r>
              <a:rPr lang="en-US" sz="2400" dirty="0"/>
              <a:t>(Hattie, 2009, p. </a:t>
            </a:r>
            <a:r>
              <a:rPr lang="en-US" sz="2400" dirty="0" smtClean="0"/>
              <a:t>35)</a:t>
            </a:r>
            <a:endParaRPr lang="en-US" sz="2400" dirty="0"/>
          </a:p>
          <a:p>
            <a:pPr marL="114300" indent="0">
              <a:lnSpc>
                <a:spcPct val="150000"/>
              </a:lnSpc>
              <a:buNone/>
            </a:pPr>
            <a:endParaRPr lang="en-US" sz="2400" dirty="0" smtClean="0"/>
          </a:p>
        </p:txBody>
      </p:sp>
    </p:spTree>
    <p:extLst>
      <p:ext uri="{BB962C8B-B14F-4D97-AF65-F5344CB8AC3E}">
        <p14:creationId xmlns:p14="http://schemas.microsoft.com/office/powerpoint/2010/main" val="1899902188"/>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Factor 5: teaching approaches</a:t>
            </a:r>
            <a:endParaRPr lang="en-US" sz="3200" dirty="0"/>
          </a:p>
        </p:txBody>
      </p:sp>
      <p:sp>
        <p:nvSpPr>
          <p:cNvPr id="3" name="Content Placeholder 2"/>
          <p:cNvSpPr>
            <a:spLocks noGrp="1"/>
          </p:cNvSpPr>
          <p:nvPr>
            <p:ph idx="1"/>
          </p:nvPr>
        </p:nvSpPr>
        <p:spPr>
          <a:xfrm>
            <a:off x="457200" y="1447800"/>
            <a:ext cx="7620000" cy="5181600"/>
          </a:xfrm>
        </p:spPr>
        <p:txBody>
          <a:bodyPr anchor="ctr">
            <a:normAutofit fontScale="92500" lnSpcReduction="20000"/>
          </a:bodyPr>
          <a:lstStyle/>
          <a:p>
            <a:pPr>
              <a:lnSpc>
                <a:spcPct val="150000"/>
              </a:lnSpc>
            </a:pPr>
            <a:r>
              <a:rPr lang="en-US" sz="3100" dirty="0" smtClean="0"/>
              <a:t>paying deliberate attention to learning intentions and success criteria</a:t>
            </a:r>
          </a:p>
          <a:p>
            <a:pPr>
              <a:lnSpc>
                <a:spcPct val="150000"/>
              </a:lnSpc>
            </a:pPr>
            <a:r>
              <a:rPr lang="en-US" sz="3100" dirty="0" smtClean="0"/>
              <a:t>setting challenging tasks</a:t>
            </a:r>
          </a:p>
          <a:p>
            <a:pPr>
              <a:lnSpc>
                <a:spcPct val="150000"/>
              </a:lnSpc>
            </a:pPr>
            <a:r>
              <a:rPr lang="en-US" sz="3100" dirty="0" smtClean="0"/>
              <a:t>providing multiple opportunities for deliberate practice</a:t>
            </a:r>
          </a:p>
          <a:p>
            <a:pPr>
              <a:lnSpc>
                <a:spcPct val="150000"/>
              </a:lnSpc>
            </a:pPr>
            <a:r>
              <a:rPr lang="en-US" sz="3100" dirty="0" smtClean="0"/>
              <a:t>Knowing when one(teacher and student) is successful in attaining these goals</a:t>
            </a:r>
          </a:p>
          <a:p>
            <a:pPr marL="114300" indent="0" algn="ctr">
              <a:lnSpc>
                <a:spcPct val="150000"/>
              </a:lnSpc>
              <a:buNone/>
            </a:pPr>
            <a:r>
              <a:rPr lang="en-US" sz="2400" dirty="0" smtClean="0"/>
              <a:t>                                                               </a:t>
            </a:r>
            <a:r>
              <a:rPr lang="en-US" sz="2400" dirty="0"/>
              <a:t>(Hattie, 2009, p. </a:t>
            </a:r>
            <a:r>
              <a:rPr lang="en-US" sz="2400" dirty="0" smtClean="0"/>
              <a:t>36)</a:t>
            </a:r>
            <a:endParaRPr lang="en-US" sz="2400" dirty="0"/>
          </a:p>
          <a:p>
            <a:pPr marL="114300" indent="0">
              <a:lnSpc>
                <a:spcPct val="150000"/>
              </a:lnSpc>
              <a:buNone/>
            </a:pPr>
            <a:endParaRPr lang="en-US" sz="2400" dirty="0" smtClean="0"/>
          </a:p>
        </p:txBody>
      </p:sp>
    </p:spTree>
    <p:extLst>
      <p:ext uri="{BB962C8B-B14F-4D97-AF65-F5344CB8AC3E}">
        <p14:creationId xmlns:p14="http://schemas.microsoft.com/office/powerpoint/2010/main" val="1866415371"/>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Factor 5: teaching approaches</a:t>
            </a:r>
            <a:endParaRPr lang="en-US" sz="3200" dirty="0"/>
          </a:p>
        </p:txBody>
      </p:sp>
      <p:sp>
        <p:nvSpPr>
          <p:cNvPr id="3" name="Content Placeholder 2"/>
          <p:cNvSpPr>
            <a:spLocks noGrp="1"/>
          </p:cNvSpPr>
          <p:nvPr>
            <p:ph idx="1"/>
          </p:nvPr>
        </p:nvSpPr>
        <p:spPr>
          <a:xfrm>
            <a:off x="457200" y="1447800"/>
            <a:ext cx="7620000" cy="5181600"/>
          </a:xfrm>
        </p:spPr>
        <p:txBody>
          <a:bodyPr anchor="ctr">
            <a:normAutofit/>
          </a:bodyPr>
          <a:lstStyle/>
          <a:p>
            <a:pPr>
              <a:lnSpc>
                <a:spcPct val="150000"/>
              </a:lnSpc>
            </a:pPr>
            <a:r>
              <a:rPr lang="en-US" sz="2800" dirty="0" smtClean="0"/>
              <a:t>understanding </a:t>
            </a:r>
            <a:r>
              <a:rPr lang="en-US" sz="2800" dirty="0"/>
              <a:t>the critical role of the teaching appropriate learning strategies</a:t>
            </a:r>
            <a:endParaRPr lang="en-US" sz="2800" i="1" dirty="0"/>
          </a:p>
          <a:p>
            <a:pPr>
              <a:lnSpc>
                <a:spcPct val="150000"/>
              </a:lnSpc>
            </a:pPr>
            <a:r>
              <a:rPr lang="en-US" sz="2800" dirty="0" smtClean="0"/>
              <a:t>planning and talking about teaching</a:t>
            </a:r>
          </a:p>
          <a:p>
            <a:pPr>
              <a:lnSpc>
                <a:spcPct val="150000"/>
              </a:lnSpc>
            </a:pPr>
            <a:r>
              <a:rPr lang="en-US" sz="2800" dirty="0" smtClean="0"/>
              <a:t>ensuring the teacher constantly seeks feedback information as to the success of his or her teaching on students</a:t>
            </a:r>
          </a:p>
          <a:p>
            <a:pPr marL="114300" indent="0" algn="ctr">
              <a:lnSpc>
                <a:spcPct val="150000"/>
              </a:lnSpc>
              <a:buNone/>
            </a:pPr>
            <a:r>
              <a:rPr lang="en-US" sz="2400" dirty="0" smtClean="0"/>
              <a:t>                                                               </a:t>
            </a:r>
            <a:r>
              <a:rPr lang="en-US" sz="2400" dirty="0"/>
              <a:t>(Hattie, 2009, p. </a:t>
            </a:r>
            <a:r>
              <a:rPr lang="en-US" sz="2400" dirty="0" smtClean="0"/>
              <a:t>36)</a:t>
            </a:r>
            <a:endParaRPr lang="en-US" sz="2400" dirty="0"/>
          </a:p>
          <a:p>
            <a:pPr marL="114300" indent="0">
              <a:lnSpc>
                <a:spcPct val="150000"/>
              </a:lnSpc>
              <a:buNone/>
            </a:pPr>
            <a:endParaRPr lang="en-US" sz="2400" dirty="0" smtClean="0"/>
          </a:p>
        </p:txBody>
      </p:sp>
    </p:spTree>
    <p:extLst>
      <p:ext uri="{BB962C8B-B14F-4D97-AF65-F5344CB8AC3E}">
        <p14:creationId xmlns:p14="http://schemas.microsoft.com/office/powerpoint/2010/main" val="174365149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762000"/>
            <a:ext cx="7620000" cy="1143000"/>
          </a:xfrm>
        </p:spPr>
        <p:txBody>
          <a:bodyPr/>
          <a:lstStyle/>
          <a:p>
            <a:pPr algn="ctr"/>
            <a:r>
              <a:rPr lang="en-US" dirty="0" smtClean="0"/>
              <a:t>Topics</a:t>
            </a:r>
            <a:endParaRPr lang="en-US" dirty="0"/>
          </a:p>
        </p:txBody>
      </p:sp>
      <p:sp>
        <p:nvSpPr>
          <p:cNvPr id="3" name="Content Placeholder 2"/>
          <p:cNvSpPr>
            <a:spLocks noGrp="1"/>
          </p:cNvSpPr>
          <p:nvPr>
            <p:ph idx="1"/>
          </p:nvPr>
        </p:nvSpPr>
        <p:spPr>
          <a:xfrm>
            <a:off x="304800" y="1219200"/>
            <a:ext cx="8229600" cy="4876800"/>
          </a:xfrm>
        </p:spPr>
        <p:txBody>
          <a:bodyPr anchor="ctr">
            <a:normAutofit fontScale="92500"/>
          </a:bodyPr>
          <a:lstStyle/>
          <a:p>
            <a:pPr marL="571500" indent="-457200">
              <a:lnSpc>
                <a:spcPct val="200000"/>
              </a:lnSpc>
              <a:buFont typeface="+mj-lt"/>
              <a:buAutoNum type="arabicPeriod"/>
            </a:pPr>
            <a:r>
              <a:rPr lang="en-US" sz="3200" b="1" dirty="0" smtClean="0"/>
              <a:t>Visible Teaching  and Visible Learning</a:t>
            </a:r>
          </a:p>
          <a:p>
            <a:pPr marL="571500" indent="-457200">
              <a:lnSpc>
                <a:spcPct val="200000"/>
              </a:lnSpc>
              <a:buFont typeface="+mj-lt"/>
              <a:buAutoNum type="arabicPeriod"/>
            </a:pPr>
            <a:r>
              <a:rPr lang="en-US" sz="3200" b="1" dirty="0" smtClean="0"/>
              <a:t>Helping Students Become Their Own Teachers</a:t>
            </a:r>
          </a:p>
          <a:p>
            <a:pPr marL="571500" indent="-457200">
              <a:lnSpc>
                <a:spcPct val="200000"/>
              </a:lnSpc>
              <a:buFont typeface="+mj-lt"/>
              <a:buAutoNum type="arabicPeriod"/>
            </a:pPr>
            <a:r>
              <a:rPr lang="en-US" sz="3200" b="1" dirty="0" smtClean="0"/>
              <a:t>Six Factors that Influence Student Achievement</a:t>
            </a:r>
          </a:p>
          <a:p>
            <a:endParaRPr lang="en-US" b="1" dirty="0" smtClean="0"/>
          </a:p>
        </p:txBody>
      </p:sp>
    </p:spTree>
    <p:extLst>
      <p:ext uri="{BB962C8B-B14F-4D97-AF65-F5344CB8AC3E}">
        <p14:creationId xmlns:p14="http://schemas.microsoft.com/office/powerpoint/2010/main" val="293255603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Concluding Comments</a:t>
            </a:r>
            <a:endParaRPr lang="en-US" dirty="0"/>
          </a:p>
        </p:txBody>
      </p:sp>
      <p:sp>
        <p:nvSpPr>
          <p:cNvPr id="3" name="Content Placeholder 2"/>
          <p:cNvSpPr>
            <a:spLocks noGrp="1"/>
          </p:cNvSpPr>
          <p:nvPr>
            <p:ph idx="1"/>
          </p:nvPr>
        </p:nvSpPr>
        <p:spPr>
          <a:xfrm>
            <a:off x="457200" y="1371600"/>
            <a:ext cx="7620000" cy="4800600"/>
          </a:xfrm>
        </p:spPr>
        <p:txBody>
          <a:bodyPr>
            <a:normAutofit fontScale="92500" lnSpcReduction="10000"/>
          </a:bodyPr>
          <a:lstStyle/>
          <a:p>
            <a:pPr marL="114300" indent="0">
              <a:buNone/>
            </a:pPr>
            <a:r>
              <a:rPr lang="en-US" sz="3600" dirty="0" smtClean="0"/>
              <a:t>Effective Teachers</a:t>
            </a:r>
          </a:p>
          <a:p>
            <a:pPr marL="114300" indent="0">
              <a:buNone/>
            </a:pPr>
            <a:endParaRPr lang="en-US" sz="1600" dirty="0" smtClean="0"/>
          </a:p>
          <a:p>
            <a:r>
              <a:rPr lang="en-US" sz="2600" dirty="0" smtClean="0"/>
              <a:t>teach in a visible manner and ensure that visible learning takes place in their classrooms;</a:t>
            </a:r>
          </a:p>
          <a:p>
            <a:endParaRPr lang="en-US" sz="2600" dirty="0" smtClean="0"/>
          </a:p>
          <a:p>
            <a:r>
              <a:rPr lang="en-US" sz="2600" dirty="0" smtClean="0"/>
              <a:t>facilitate each students journey to becoming his or her own teacher(self-regulation: self-monitoring,</a:t>
            </a:r>
            <a:br>
              <a:rPr lang="en-US" sz="2600" dirty="0" smtClean="0"/>
            </a:br>
            <a:r>
              <a:rPr lang="en-US" sz="2600" dirty="0" smtClean="0"/>
              <a:t> self-evaluation, self-assessment, self-teaching);</a:t>
            </a:r>
          </a:p>
          <a:p>
            <a:endParaRPr lang="en-US" sz="2600" dirty="0" smtClean="0"/>
          </a:p>
          <a:p>
            <a:r>
              <a:rPr lang="en-US" sz="2600" dirty="0" smtClean="0"/>
              <a:t>take responsibility for learning in their </a:t>
            </a:r>
            <a:br>
              <a:rPr lang="en-US" sz="2600" dirty="0" smtClean="0"/>
            </a:br>
            <a:r>
              <a:rPr lang="en-US" sz="2600" dirty="0" smtClean="0"/>
              <a:t>classroom—acknowledge and build on others contributions to the learning environment.</a:t>
            </a:r>
            <a:r>
              <a:rPr lang="en-US" dirty="0" smtClean="0"/>
              <a:t/>
            </a:r>
            <a:br>
              <a:rPr lang="en-US" dirty="0" smtClean="0"/>
            </a:br>
            <a:endParaRPr lang="en-US" dirty="0"/>
          </a:p>
        </p:txBody>
      </p:sp>
    </p:spTree>
    <p:extLst>
      <p:ext uri="{BB962C8B-B14F-4D97-AF65-F5344CB8AC3E}">
        <p14:creationId xmlns:p14="http://schemas.microsoft.com/office/powerpoint/2010/main" val="3486237075"/>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References</a:t>
            </a:r>
            <a:endParaRPr lang="en-US" dirty="0"/>
          </a:p>
        </p:txBody>
      </p:sp>
      <p:sp>
        <p:nvSpPr>
          <p:cNvPr id="3" name="Content Placeholder 2"/>
          <p:cNvSpPr>
            <a:spLocks noGrp="1"/>
          </p:cNvSpPr>
          <p:nvPr>
            <p:ph idx="1"/>
          </p:nvPr>
        </p:nvSpPr>
        <p:spPr/>
        <p:txBody>
          <a:bodyPr/>
          <a:lstStyle/>
          <a:p>
            <a:pPr marL="682625" indent="-568325">
              <a:lnSpc>
                <a:spcPct val="200000"/>
              </a:lnSpc>
              <a:buNone/>
            </a:pPr>
            <a:r>
              <a:rPr lang="en-US" dirty="0"/>
              <a:t>Hattie, J. (2009). </a:t>
            </a:r>
            <a:r>
              <a:rPr lang="en-US" i="1" dirty="0"/>
              <a:t>Visible learning: A synthesis of over 800 meta-analyses relating to </a:t>
            </a:r>
            <a:r>
              <a:rPr lang="en-US" i="1" dirty="0" smtClean="0"/>
              <a:t>achievement</a:t>
            </a:r>
            <a:r>
              <a:rPr lang="en-US" dirty="0"/>
              <a:t>. New York: </a:t>
            </a:r>
            <a:r>
              <a:rPr lang="en-US" dirty="0" err="1"/>
              <a:t>Routledge</a:t>
            </a:r>
            <a:r>
              <a:rPr lang="en-US" dirty="0"/>
              <a:t>.</a:t>
            </a:r>
          </a:p>
        </p:txBody>
      </p:sp>
    </p:spTree>
    <p:extLst>
      <p:ext uri="{BB962C8B-B14F-4D97-AF65-F5344CB8AC3E}">
        <p14:creationId xmlns:p14="http://schemas.microsoft.com/office/powerpoint/2010/main" val="423408117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 y="381001"/>
            <a:ext cx="8839200" cy="990600"/>
          </a:xfrm>
        </p:spPr>
        <p:txBody>
          <a:bodyPr/>
          <a:lstStyle/>
          <a:p>
            <a:r>
              <a:rPr lang="en-US" sz="4000" dirty="0" smtClean="0"/>
              <a:t>1)Visible Teaching and Visible Learning</a:t>
            </a:r>
            <a:endParaRPr lang="en-US" sz="4000" dirty="0"/>
          </a:p>
        </p:txBody>
      </p:sp>
      <p:sp>
        <p:nvSpPr>
          <p:cNvPr id="4" name="Subtitle 3"/>
          <p:cNvSpPr>
            <a:spLocks noGrp="1"/>
          </p:cNvSpPr>
          <p:nvPr>
            <p:ph type="subTitle" idx="1"/>
          </p:nvPr>
        </p:nvSpPr>
        <p:spPr>
          <a:xfrm>
            <a:off x="762000" y="2057400"/>
            <a:ext cx="7467600" cy="3962400"/>
          </a:xfrm>
        </p:spPr>
        <p:txBody>
          <a:bodyPr>
            <a:normAutofit/>
          </a:bodyPr>
          <a:lstStyle/>
          <a:p>
            <a:r>
              <a:rPr lang="en-US" sz="2400" b="1" dirty="0" smtClean="0">
                <a:solidFill>
                  <a:schemeClr val="tx1">
                    <a:lumMod val="75000"/>
                    <a:lumOff val="25000"/>
                  </a:schemeClr>
                </a:solidFill>
              </a:rPr>
              <a:t>Visible teaching and learning occurs when learning is the explicit goal, when it is appropriately challenging, when the teacher and the student both(in various ways) seek to ascertain whether and to what degree the challenging goal is attained, when there is deliberate practice aimed at attaining mastery of the goal, when there is feedback given and sought, and when there are active passionate, and engaging people(teacher, student, peers and so on) participating in the act of learning (Hattie, 2009, p. 22).</a:t>
            </a:r>
            <a:endParaRPr lang="en-US" sz="2400" b="1" dirty="0">
              <a:solidFill>
                <a:schemeClr val="tx1">
                  <a:lumMod val="75000"/>
                  <a:lumOff val="25000"/>
                </a:schemeClr>
              </a:solidFill>
            </a:endParaRPr>
          </a:p>
        </p:txBody>
      </p:sp>
    </p:spTree>
    <p:extLst>
      <p:ext uri="{BB962C8B-B14F-4D97-AF65-F5344CB8AC3E}">
        <p14:creationId xmlns:p14="http://schemas.microsoft.com/office/powerpoint/2010/main" val="337948561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6200"/>
            <a:ext cx="7620000" cy="1143000"/>
          </a:xfrm>
        </p:spPr>
        <p:txBody>
          <a:bodyPr/>
          <a:lstStyle/>
          <a:p>
            <a:r>
              <a:rPr lang="en-US" dirty="0" smtClean="0"/>
              <a:t>Visible teaching and learning</a:t>
            </a:r>
            <a:endParaRPr lang="en-US" dirty="0"/>
          </a:p>
        </p:txBody>
      </p:sp>
      <p:sp>
        <p:nvSpPr>
          <p:cNvPr id="3" name="Content Placeholder 2"/>
          <p:cNvSpPr>
            <a:spLocks noGrp="1"/>
          </p:cNvSpPr>
          <p:nvPr>
            <p:ph idx="1"/>
          </p:nvPr>
        </p:nvSpPr>
        <p:spPr>
          <a:xfrm>
            <a:off x="457200" y="1295400"/>
            <a:ext cx="7620000" cy="4800600"/>
          </a:xfrm>
        </p:spPr>
        <p:txBody>
          <a:bodyPr>
            <a:normAutofit/>
          </a:bodyPr>
          <a:lstStyle/>
          <a:p>
            <a:pPr>
              <a:lnSpc>
                <a:spcPct val="150000"/>
              </a:lnSpc>
            </a:pPr>
            <a:r>
              <a:rPr lang="en-US" sz="2800" dirty="0" smtClean="0"/>
              <a:t>Appropriate challenging goals set based on assessment.</a:t>
            </a:r>
          </a:p>
          <a:p>
            <a:pPr>
              <a:lnSpc>
                <a:spcPct val="150000"/>
              </a:lnSpc>
            </a:pPr>
            <a:r>
              <a:rPr lang="en-US" sz="2800" dirty="0" smtClean="0"/>
              <a:t>Goals are explicitly stated; teachers and students work to meet the goals.</a:t>
            </a:r>
          </a:p>
          <a:p>
            <a:pPr>
              <a:lnSpc>
                <a:spcPct val="150000"/>
              </a:lnSpc>
            </a:pPr>
            <a:r>
              <a:rPr lang="en-US" sz="2800" dirty="0" smtClean="0"/>
              <a:t>Teachers willingly provide and accept feedback and make changes in their instruction according to feedback.</a:t>
            </a:r>
          </a:p>
          <a:p>
            <a:pPr>
              <a:lnSpc>
                <a:spcPct val="150000"/>
              </a:lnSpc>
            </a:pPr>
            <a:endParaRPr lang="en-US" sz="2800" dirty="0" smtClean="0"/>
          </a:p>
        </p:txBody>
      </p:sp>
    </p:spTree>
    <p:extLst>
      <p:ext uri="{BB962C8B-B14F-4D97-AF65-F5344CB8AC3E}">
        <p14:creationId xmlns:p14="http://schemas.microsoft.com/office/powerpoint/2010/main" val="108961868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6200"/>
            <a:ext cx="7620000" cy="1143000"/>
          </a:xfrm>
        </p:spPr>
        <p:txBody>
          <a:bodyPr/>
          <a:lstStyle/>
          <a:p>
            <a:r>
              <a:rPr lang="en-US" dirty="0" smtClean="0"/>
              <a:t>Visible teaching and learning</a:t>
            </a:r>
            <a:endParaRPr lang="en-US" dirty="0"/>
          </a:p>
        </p:txBody>
      </p:sp>
      <p:sp>
        <p:nvSpPr>
          <p:cNvPr id="3" name="Content Placeholder 2"/>
          <p:cNvSpPr>
            <a:spLocks noGrp="1"/>
          </p:cNvSpPr>
          <p:nvPr>
            <p:ph idx="1"/>
          </p:nvPr>
        </p:nvSpPr>
        <p:spPr>
          <a:xfrm>
            <a:off x="457200" y="1295400"/>
            <a:ext cx="7620000" cy="4800600"/>
          </a:xfrm>
        </p:spPr>
        <p:txBody>
          <a:bodyPr>
            <a:normAutofit/>
          </a:bodyPr>
          <a:lstStyle/>
          <a:p>
            <a:pPr>
              <a:lnSpc>
                <a:spcPct val="150000"/>
              </a:lnSpc>
            </a:pPr>
            <a:r>
              <a:rPr lang="en-US" sz="2800" dirty="0" smtClean="0"/>
              <a:t>Teachers create safe positive learning environments that include mutual respect among teachers, students and their peers.</a:t>
            </a:r>
          </a:p>
          <a:p>
            <a:pPr>
              <a:lnSpc>
                <a:spcPct val="150000"/>
              </a:lnSpc>
            </a:pPr>
            <a:r>
              <a:rPr lang="en-US" sz="2800" dirty="0" smtClean="0"/>
              <a:t>Teachers and students are </a:t>
            </a:r>
            <a:r>
              <a:rPr lang="en-US" sz="2800" dirty="0"/>
              <a:t>actively engaged and passionate </a:t>
            </a:r>
            <a:r>
              <a:rPr lang="en-US" sz="2800" dirty="0" smtClean="0"/>
              <a:t>learning </a:t>
            </a:r>
          </a:p>
          <a:p>
            <a:pPr>
              <a:lnSpc>
                <a:spcPct val="150000"/>
              </a:lnSpc>
            </a:pPr>
            <a:r>
              <a:rPr lang="en-US" sz="2800" dirty="0" smtClean="0"/>
              <a:t>Instruction facilitates students developing a deep understanding of content.</a:t>
            </a:r>
            <a:endParaRPr lang="en-US" sz="2800" dirty="0"/>
          </a:p>
          <a:p>
            <a:pPr>
              <a:lnSpc>
                <a:spcPct val="150000"/>
              </a:lnSpc>
            </a:pPr>
            <a:endParaRPr lang="en-US" sz="2800" dirty="0"/>
          </a:p>
        </p:txBody>
      </p:sp>
    </p:spTree>
    <p:extLst>
      <p:ext uri="{BB962C8B-B14F-4D97-AF65-F5344CB8AC3E}">
        <p14:creationId xmlns:p14="http://schemas.microsoft.com/office/powerpoint/2010/main" val="24520597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381000"/>
            <a:ext cx="7543800" cy="4191000"/>
          </a:xfrm>
        </p:spPr>
        <p:txBody>
          <a:bodyPr/>
          <a:lstStyle/>
          <a:p>
            <a:pPr algn="ctr"/>
            <a:r>
              <a:rPr lang="en-US" sz="4800" dirty="0" smtClean="0"/>
              <a:t>2)Helping </a:t>
            </a:r>
            <a:r>
              <a:rPr lang="en-US" sz="4800" dirty="0" smtClean="0"/>
              <a:t>students become their own teachers</a:t>
            </a:r>
            <a:r>
              <a:rPr lang="en-US" sz="4800" dirty="0" smtClean="0"/>
              <a:t>:</a:t>
            </a:r>
            <a:br>
              <a:rPr lang="en-US" sz="4800" dirty="0" smtClean="0"/>
            </a:br>
            <a:r>
              <a:rPr lang="en-US" sz="5400" dirty="0" smtClean="0"/>
              <a:t/>
            </a:r>
            <a:br>
              <a:rPr lang="en-US" sz="5400" dirty="0" smtClean="0"/>
            </a:br>
            <a:r>
              <a:rPr lang="en-US" sz="5400" dirty="0" smtClean="0"/>
              <a:t> </a:t>
            </a:r>
            <a:endParaRPr lang="en-US" sz="3600" dirty="0"/>
          </a:p>
        </p:txBody>
      </p:sp>
      <p:sp>
        <p:nvSpPr>
          <p:cNvPr id="3" name="Subtitle 2"/>
          <p:cNvSpPr>
            <a:spLocks noGrp="1"/>
          </p:cNvSpPr>
          <p:nvPr>
            <p:ph type="subTitle" idx="1"/>
          </p:nvPr>
        </p:nvSpPr>
        <p:spPr>
          <a:xfrm>
            <a:off x="685800" y="3276600"/>
            <a:ext cx="7315200" cy="2667000"/>
          </a:xfrm>
        </p:spPr>
        <p:txBody>
          <a:bodyPr>
            <a:noAutofit/>
          </a:bodyPr>
          <a:lstStyle/>
          <a:p>
            <a:pPr algn="ctr"/>
            <a:r>
              <a:rPr lang="en-US" sz="2800" b="1" dirty="0">
                <a:solidFill>
                  <a:schemeClr val="tx1">
                    <a:lumMod val="85000"/>
                    <a:lumOff val="15000"/>
                  </a:schemeClr>
                </a:solidFill>
              </a:rPr>
              <a:t>“When students become their own teachers they exhibit the self-regulatory attributes that seem most desirable for learners”(Hattie, 2009, p. 22) .</a:t>
            </a:r>
          </a:p>
          <a:p>
            <a:pPr algn="ctr"/>
            <a:endParaRPr lang="en-US" sz="2800" dirty="0">
              <a:solidFill>
                <a:schemeClr val="tx1">
                  <a:lumMod val="85000"/>
                  <a:lumOff val="15000"/>
                </a:schemeClr>
              </a:solidFill>
            </a:endParaRPr>
          </a:p>
        </p:txBody>
      </p:sp>
    </p:spTree>
    <p:extLst>
      <p:ext uri="{BB962C8B-B14F-4D97-AF65-F5344CB8AC3E}">
        <p14:creationId xmlns:p14="http://schemas.microsoft.com/office/powerpoint/2010/main" val="369120829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133600" y="228600"/>
            <a:ext cx="4495800" cy="228600"/>
          </a:xfrm>
        </p:spPr>
        <p:txBody>
          <a:bodyPr/>
          <a:lstStyle/>
          <a:p>
            <a:endParaRPr lang="en-US" dirty="0"/>
          </a:p>
        </p:txBody>
      </p:sp>
      <p:sp>
        <p:nvSpPr>
          <p:cNvPr id="3" name="Content Placeholder 2"/>
          <p:cNvSpPr>
            <a:spLocks noGrp="1"/>
          </p:cNvSpPr>
          <p:nvPr>
            <p:ph idx="1"/>
          </p:nvPr>
        </p:nvSpPr>
        <p:spPr>
          <a:xfrm>
            <a:off x="304800" y="762000"/>
            <a:ext cx="8153400" cy="5715000"/>
          </a:xfrm>
        </p:spPr>
        <p:txBody>
          <a:bodyPr>
            <a:normAutofit/>
          </a:bodyPr>
          <a:lstStyle/>
          <a:p>
            <a:pPr marL="114300" indent="0" algn="ctr">
              <a:lnSpc>
                <a:spcPct val="150000"/>
              </a:lnSpc>
              <a:buNone/>
            </a:pPr>
            <a:r>
              <a:rPr lang="en-US" sz="2400" dirty="0" smtClean="0"/>
              <a:t>“When students can move from idea to idea and then relate and elaborate on them we have learning—and when they can regulate or monitor this journey then they are teachers of their own learning. Regulation, or meta-cognition, refers to knowledge about one’s own cognitive processes(knowledge) and the monitoring of these processes(skillfulness).  It is the development of such skillfulness that is an aim of many learning tasks, and developing them so there is a sense of self-regulation.”(Hattie, 2009, p. 29) .</a:t>
            </a:r>
            <a:endParaRPr lang="en-US" sz="2400" dirty="0"/>
          </a:p>
        </p:txBody>
      </p:sp>
    </p:spTree>
    <p:extLst>
      <p:ext uri="{BB962C8B-B14F-4D97-AF65-F5344CB8AC3E}">
        <p14:creationId xmlns:p14="http://schemas.microsoft.com/office/powerpoint/2010/main" val="58765243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228600"/>
            <a:ext cx="8382000" cy="1143000"/>
          </a:xfrm>
        </p:spPr>
        <p:txBody>
          <a:bodyPr/>
          <a:lstStyle/>
          <a:p>
            <a:r>
              <a:rPr lang="en-US" sz="3200" b="1" dirty="0"/>
              <a:t>Six Factors that Influence Student Achievement</a:t>
            </a:r>
          </a:p>
        </p:txBody>
      </p:sp>
      <p:sp>
        <p:nvSpPr>
          <p:cNvPr id="3" name="Content Placeholder 2"/>
          <p:cNvSpPr>
            <a:spLocks noGrp="1"/>
          </p:cNvSpPr>
          <p:nvPr>
            <p:ph idx="1"/>
          </p:nvPr>
        </p:nvSpPr>
        <p:spPr>
          <a:xfrm>
            <a:off x="457200" y="1600200"/>
            <a:ext cx="8077200" cy="4800600"/>
          </a:xfrm>
        </p:spPr>
        <p:txBody>
          <a:bodyPr>
            <a:normAutofit/>
          </a:bodyPr>
          <a:lstStyle/>
          <a:p>
            <a:pPr marL="571500" indent="-457200">
              <a:buAutoNum type="arabicPeriod"/>
            </a:pPr>
            <a:r>
              <a:rPr lang="en-US" sz="2800" dirty="0" smtClean="0"/>
              <a:t>The child</a:t>
            </a:r>
          </a:p>
          <a:p>
            <a:pPr marL="571500" indent="-457200">
              <a:buAutoNum type="arabicPeriod"/>
            </a:pPr>
            <a:r>
              <a:rPr lang="en-US" sz="2800" dirty="0" smtClean="0"/>
              <a:t>The home</a:t>
            </a:r>
          </a:p>
          <a:p>
            <a:pPr marL="571500" indent="-457200">
              <a:buAutoNum type="arabicPeriod"/>
            </a:pPr>
            <a:r>
              <a:rPr lang="en-US" sz="2800" dirty="0" smtClean="0"/>
              <a:t>The school</a:t>
            </a:r>
          </a:p>
          <a:p>
            <a:pPr marL="571500" indent="-457200">
              <a:buAutoNum type="arabicPeriod"/>
            </a:pPr>
            <a:r>
              <a:rPr lang="en-US" sz="2800" dirty="0" smtClean="0"/>
              <a:t>The curricula</a:t>
            </a:r>
          </a:p>
          <a:p>
            <a:pPr marL="571500" indent="-457200">
              <a:buAutoNum type="arabicPeriod"/>
            </a:pPr>
            <a:r>
              <a:rPr lang="en-US" sz="4800" b="1" dirty="0" smtClean="0"/>
              <a:t>The teacher</a:t>
            </a:r>
          </a:p>
          <a:p>
            <a:pPr marL="571500" indent="-457200">
              <a:buAutoNum type="arabicPeriod"/>
            </a:pPr>
            <a:r>
              <a:rPr lang="en-US" sz="4800" b="1" dirty="0" smtClean="0"/>
              <a:t>The approaches to teaching</a:t>
            </a:r>
          </a:p>
          <a:p>
            <a:pPr marL="114300" indent="0">
              <a:buNone/>
            </a:pPr>
            <a:r>
              <a:rPr lang="en-US" sz="2400" b="1" dirty="0"/>
              <a:t>	</a:t>
            </a:r>
            <a:r>
              <a:rPr lang="en-US" sz="2400" b="1" dirty="0" smtClean="0"/>
              <a:t>				(Hattie, 2009, p. 31)</a:t>
            </a:r>
            <a:endParaRPr lang="en-US" sz="2400" b="1" dirty="0"/>
          </a:p>
        </p:txBody>
      </p:sp>
    </p:spTree>
    <p:extLst>
      <p:ext uri="{BB962C8B-B14F-4D97-AF65-F5344CB8AC3E}">
        <p14:creationId xmlns:p14="http://schemas.microsoft.com/office/powerpoint/2010/main" val="318367637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4000" dirty="0" smtClean="0"/>
              <a:t>Factor 1: the child’s contributions</a:t>
            </a:r>
            <a:endParaRPr lang="en-US" sz="4000" dirty="0"/>
          </a:p>
        </p:txBody>
      </p:sp>
      <p:sp>
        <p:nvSpPr>
          <p:cNvPr id="3" name="Content Placeholder 2"/>
          <p:cNvSpPr>
            <a:spLocks noGrp="1"/>
          </p:cNvSpPr>
          <p:nvPr>
            <p:ph idx="1"/>
          </p:nvPr>
        </p:nvSpPr>
        <p:spPr>
          <a:xfrm>
            <a:off x="533400" y="1219200"/>
            <a:ext cx="7620000" cy="4800600"/>
          </a:xfrm>
        </p:spPr>
        <p:txBody>
          <a:bodyPr>
            <a:noAutofit/>
          </a:bodyPr>
          <a:lstStyle/>
          <a:p>
            <a:r>
              <a:rPr lang="en-US" sz="2800" dirty="0" smtClean="0"/>
              <a:t>prior knowledge</a:t>
            </a:r>
          </a:p>
          <a:p>
            <a:r>
              <a:rPr lang="en-US" sz="2800" dirty="0" smtClean="0"/>
              <a:t>expectations</a:t>
            </a:r>
          </a:p>
          <a:p>
            <a:r>
              <a:rPr lang="en-US" sz="2800" dirty="0" smtClean="0"/>
              <a:t>degree of openness to experiences</a:t>
            </a:r>
          </a:p>
          <a:p>
            <a:r>
              <a:rPr lang="en-US" sz="2800" dirty="0" smtClean="0"/>
              <a:t>beliefs about the value and worth to them from investing in learning</a:t>
            </a:r>
          </a:p>
          <a:p>
            <a:r>
              <a:rPr lang="en-US" sz="2800" dirty="0" smtClean="0"/>
              <a:t> engagement</a:t>
            </a:r>
          </a:p>
          <a:p>
            <a:r>
              <a:rPr lang="en-US" sz="2800" dirty="0" smtClean="0"/>
              <a:t> abilities to build a sense of self from engagement in learning and a reputation as a learner.</a:t>
            </a:r>
          </a:p>
          <a:p>
            <a:pPr marL="2103120" lvl="8" indent="0">
              <a:buNone/>
            </a:pPr>
            <a:r>
              <a:rPr lang="en-US" sz="2000" dirty="0"/>
              <a:t> </a:t>
            </a:r>
            <a:r>
              <a:rPr lang="en-US" sz="2000" dirty="0" smtClean="0"/>
              <a:t>                                   </a:t>
            </a:r>
            <a:r>
              <a:rPr lang="en-US" sz="2800" dirty="0" smtClean="0"/>
              <a:t> (Hattie, 2009)</a:t>
            </a:r>
          </a:p>
        </p:txBody>
      </p:sp>
    </p:spTree>
    <p:extLst>
      <p:ext uri="{BB962C8B-B14F-4D97-AF65-F5344CB8AC3E}">
        <p14:creationId xmlns:p14="http://schemas.microsoft.com/office/powerpoint/2010/main" val="1846818358"/>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379</TotalTime>
  <Words>1022</Words>
  <Application>Microsoft Office PowerPoint</Application>
  <PresentationFormat>On-screen Show (4:3)</PresentationFormat>
  <Paragraphs>95</Paragraphs>
  <Slides>21</Slides>
  <Notes>0</Notes>
  <HiddenSlides>0</HiddenSlides>
  <MMClips>0</MMClips>
  <ScaleCrop>false</ScaleCrop>
  <HeadingPairs>
    <vt:vector size="4" baseType="variant">
      <vt:variant>
        <vt:lpstr>Theme</vt:lpstr>
      </vt:variant>
      <vt:variant>
        <vt:i4>1</vt:i4>
      </vt:variant>
      <vt:variant>
        <vt:lpstr>Slide Titles</vt:lpstr>
      </vt:variant>
      <vt:variant>
        <vt:i4>21</vt:i4>
      </vt:variant>
    </vt:vector>
  </HeadingPairs>
  <TitlesOfParts>
    <vt:vector size="22" baseType="lpstr">
      <vt:lpstr>Adjacency</vt:lpstr>
      <vt:lpstr>Teachers that matter Effective teachers</vt:lpstr>
      <vt:lpstr>Topics</vt:lpstr>
      <vt:lpstr>1)Visible Teaching and Visible Learning</vt:lpstr>
      <vt:lpstr>Visible teaching and learning</vt:lpstr>
      <vt:lpstr>Visible teaching and learning</vt:lpstr>
      <vt:lpstr>2)Helping students become their own teachers:   </vt:lpstr>
      <vt:lpstr>PowerPoint Presentation</vt:lpstr>
      <vt:lpstr>Six Factors that Influence Student Achievement</vt:lpstr>
      <vt:lpstr>Factor 1: the child’s contributions</vt:lpstr>
      <vt:lpstr>Effective teacher’s response to the child</vt:lpstr>
      <vt:lpstr>Factor 2: influences from the home</vt:lpstr>
      <vt:lpstr>Effective teacher’s response to the home</vt:lpstr>
      <vt:lpstr>Factor 3: school effects</vt:lpstr>
      <vt:lpstr>Effective teacher’s response to the school</vt:lpstr>
      <vt:lpstr>Factor 4: The teacher</vt:lpstr>
      <vt:lpstr>Factor 4: The teacher continued</vt:lpstr>
      <vt:lpstr>Factor 5: The curriculum</vt:lpstr>
      <vt:lpstr>Factor 5: teaching approaches</vt:lpstr>
      <vt:lpstr>Factor 5: teaching approaches</vt:lpstr>
      <vt:lpstr>Concluding Comments</vt:lpstr>
      <vt:lpstr>References</vt:lpstr>
    </vt:vector>
  </TitlesOfParts>
  <Company>Windows User</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Owner</dc:creator>
  <cp:lastModifiedBy>Owner</cp:lastModifiedBy>
  <cp:revision>36</cp:revision>
  <dcterms:created xsi:type="dcterms:W3CDTF">2013-06-18T00:58:29Z</dcterms:created>
  <dcterms:modified xsi:type="dcterms:W3CDTF">2013-06-19T03:16:24Z</dcterms:modified>
</cp:coreProperties>
</file>

<file path=docProps/thumbnail.jpeg>
</file>